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46" autoAdjust="0"/>
  </p:normalViewPr>
  <p:slideViewPr>
    <p:cSldViewPr>
      <p:cViewPr>
        <p:scale>
          <a:sx n="84" d="100"/>
          <a:sy n="84" d="100"/>
        </p:scale>
        <p:origin x="-75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85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583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647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26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643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11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50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87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57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432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11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B3F4-0786-4B5A-BD06-764A9D178CCA}" type="datetimeFigureOut">
              <a:rPr lang="hr-HR" smtClean="0"/>
              <a:t>9.4.2019.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C1DF5-0BEB-4F29-AAE1-25B00E3335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572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klara.weebly.com/8-razredi.html" TargetMode="External"/><Relationship Id="rId2" Type="http://schemas.openxmlformats.org/officeDocument/2006/relationships/hyperlink" Target="mailto:AA@edu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klara.weebly.com/5-razredi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ffice365.skole.hr/default/logou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ole.h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A@edu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Život i rad u virtualnom svijetu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IGP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50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AA@</a:t>
            </a:r>
            <a:r>
              <a:rPr lang="hr-HR" dirty="0" err="1" smtClean="0">
                <a:hlinkClick r:id="rId2"/>
              </a:rPr>
              <a:t>edu.hr</a:t>
            </a:r>
            <a:r>
              <a:rPr lang="hr-HR" dirty="0" smtClean="0"/>
              <a:t> i OFFICE 365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AA@</a:t>
            </a:r>
            <a:r>
              <a:rPr lang="hr-HR" dirty="0" err="1" smtClean="0">
                <a:hlinkClick r:id="rId2"/>
              </a:rPr>
              <a:t>edu.hr</a:t>
            </a:r>
            <a:r>
              <a:rPr lang="hr-HR" dirty="0" smtClean="0"/>
              <a:t> je domena ili prostor na hrvatskom serveru za škole na kojem svaki učenik dobije svoj elektronički identitet i e-mail pretinac. </a:t>
            </a:r>
          </a:p>
          <a:p>
            <a:r>
              <a:rPr lang="hr-HR" dirty="0" smtClean="0"/>
              <a:t>Pomoću svog imena i podataka za e-dnevnik (šifre) svaki učenik može besplatno koristiti Office 365 na </a:t>
            </a:r>
            <a:r>
              <a:rPr lang="hr-HR" dirty="0" err="1" smtClean="0"/>
              <a:t>internetu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Idi na stranicu</a:t>
            </a:r>
            <a:r>
              <a:rPr lang="hr-HR" dirty="0" smtClean="0"/>
              <a:t>    </a:t>
            </a:r>
            <a:r>
              <a:rPr lang="hr-HR" dirty="0" smtClean="0">
                <a:hlinkClick r:id="rId4"/>
              </a:rPr>
              <a:t>idi na </a:t>
            </a:r>
            <a:r>
              <a:rPr lang="hr-HR" dirty="0" err="1" smtClean="0">
                <a:hlinkClick r:id="rId4"/>
              </a:rPr>
              <a:t>infoklaru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31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Sigurnost i privatnost na </a:t>
            </a:r>
            <a:r>
              <a:rPr lang="hr-HR" dirty="0" err="1" smtClean="0"/>
              <a:t>internetu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Svaka osoba ima pravo na privatnost na </a:t>
            </a:r>
            <a:r>
              <a:rPr lang="hr-HR" dirty="0" err="1" smtClean="0"/>
              <a:t>internetu</a:t>
            </a:r>
            <a:r>
              <a:rPr lang="hr-HR" dirty="0" smtClean="0"/>
              <a:t> kao i u običnom životu</a:t>
            </a:r>
          </a:p>
          <a:p>
            <a:r>
              <a:rPr lang="hr-HR" dirty="0" smtClean="0"/>
              <a:t>Međutim moramo znati da privatnost na </a:t>
            </a:r>
            <a:r>
              <a:rPr lang="hr-HR" dirty="0" err="1" smtClean="0"/>
              <a:t>internetu</a:t>
            </a:r>
            <a:r>
              <a:rPr lang="hr-HR" dirty="0" smtClean="0"/>
              <a:t> u velikoj mjeri određujemo sami, u postavkama aplikacija i našeg uređaja</a:t>
            </a:r>
          </a:p>
          <a:p>
            <a:r>
              <a:rPr lang="hr-HR" dirty="0" smtClean="0"/>
              <a:t>Dosta je problema na društvenim mrežama upravo u dijelu privatnosti</a:t>
            </a:r>
          </a:p>
          <a:p>
            <a:r>
              <a:rPr lang="hr-HR" dirty="0" smtClean="0"/>
              <a:t>Uvijek je dobro </a:t>
            </a:r>
            <a:r>
              <a:rPr lang="hr-HR" dirty="0" err="1" smtClean="0"/>
              <a:t>tagirati</a:t>
            </a:r>
            <a:r>
              <a:rPr lang="hr-HR" dirty="0" smtClean="0"/>
              <a:t> (obilježiti) izvor ili sudionika mrežnog događaja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153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Autorska 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Autor je ona osoba koja je nešto sama napravila ili izumila ili konstruirala.</a:t>
            </a:r>
          </a:p>
          <a:p>
            <a:r>
              <a:rPr lang="hr-HR" dirty="0" smtClean="0"/>
              <a:t>Autorska prava se štite prema zakonu (zakon o autorskim i srodnim pravima)</a:t>
            </a:r>
          </a:p>
          <a:p>
            <a:r>
              <a:rPr lang="hr-HR" dirty="0" smtClean="0"/>
              <a:t>Kada ugledamo © oznaku znamo da se radi o nečemu što ne smijemo kopirati.</a:t>
            </a:r>
          </a:p>
          <a:p>
            <a:r>
              <a:rPr lang="hr-HR" dirty="0" smtClean="0"/>
              <a:t>Kada ugledamo oznaku CC tada je riječ o nečemu što smijemo kopirati</a:t>
            </a:r>
            <a:r>
              <a:rPr lang="hr-HR" smtClean="0"/>
              <a:t>. 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4" name="Oval 3"/>
          <p:cNvSpPr/>
          <p:nvPr/>
        </p:nvSpPr>
        <p:spPr>
          <a:xfrm>
            <a:off x="4788024" y="4869160"/>
            <a:ext cx="504056" cy="50405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64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Internet je svjetska  ili globalna mreža računala, ona povezuje osobna računala, velike servere pa i osobne mobitele.</a:t>
            </a:r>
          </a:p>
          <a:p>
            <a:r>
              <a:rPr lang="hr-HR" dirty="0" smtClean="0"/>
              <a:t>Funkcija </a:t>
            </a:r>
            <a:r>
              <a:rPr lang="hr-HR" dirty="0" err="1" smtClean="0"/>
              <a:t>interneta</a:t>
            </a:r>
            <a:r>
              <a:rPr lang="hr-HR" dirty="0" smtClean="0"/>
              <a:t> je da omogući razmjenu digitalnog sadržaja između ljudi ili institucija.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7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Internetski servisi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su digitalne strukture koje se nalaze na </a:t>
            </a:r>
            <a:r>
              <a:rPr lang="hr-HR" dirty="0" err="1" smtClean="0"/>
              <a:t>internetu</a:t>
            </a:r>
            <a:r>
              <a:rPr lang="hr-HR" dirty="0" smtClean="0"/>
              <a:t>, a služe korisnicima ili institucijama da razmjenjuju sadržaj ili smisleno komuniciraju</a:t>
            </a:r>
          </a:p>
          <a:p>
            <a:r>
              <a:rPr lang="hr-HR" dirty="0" smtClean="0"/>
              <a:t>Danas najpoznatiji servis WWW (World Wide Web) ne treba miješati sa </a:t>
            </a:r>
            <a:r>
              <a:rPr lang="hr-HR" dirty="0" err="1" smtClean="0"/>
              <a:t>internetom</a:t>
            </a:r>
            <a:r>
              <a:rPr lang="hr-HR" dirty="0" smtClean="0"/>
              <a:t> kao fizičkom mrežom, već se radi o mreži digitalnih sadržaja ili stranica.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06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Mrežne stranice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Mrežne stranice su digitalni dokumenti napisani u HTML jeziku a fizički su smještene na nekom serveru ili računalu.</a:t>
            </a:r>
          </a:p>
          <a:p>
            <a:r>
              <a:rPr lang="hr-HR" dirty="0" smtClean="0"/>
              <a:t>Stranice su obično povezane </a:t>
            </a:r>
            <a:r>
              <a:rPr lang="hr-HR" i="1" u="sng" dirty="0" smtClean="0"/>
              <a:t>linkovima</a:t>
            </a:r>
            <a:r>
              <a:rPr lang="hr-HR" dirty="0" smtClean="0"/>
              <a:t> (poveznicama) pa tako čine mrežu stranica</a:t>
            </a:r>
          </a:p>
          <a:p>
            <a:r>
              <a:rPr lang="hr-HR" dirty="0" smtClean="0"/>
              <a:t>Na stranicama se obično nalaze: tekst, slika, zvuk, video, link ili kakav dokument ili program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4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Poveznice (linkovi)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Poveznice </a:t>
            </a:r>
            <a:r>
              <a:rPr lang="hr-HR" dirty="0" err="1" smtClean="0"/>
              <a:t>eng</a:t>
            </a:r>
            <a:r>
              <a:rPr lang="hr-HR" dirty="0" smtClean="0"/>
              <a:t>. (</a:t>
            </a:r>
            <a:r>
              <a:rPr lang="hr-HR" dirty="0" err="1" smtClean="0"/>
              <a:t>Hyperlinks</a:t>
            </a:r>
            <a:r>
              <a:rPr lang="hr-HR" dirty="0" smtClean="0"/>
              <a:t>) su posebno oblikovani elementi npr. tekst, slika ili kakav oblik strelice koji vodi na neku drugu stranicu</a:t>
            </a:r>
          </a:p>
          <a:p>
            <a:r>
              <a:rPr lang="hr-HR" dirty="0" smtClean="0"/>
              <a:t>Obično se radi o tekstu ili slici koja promjeni oblik ili boju kada se preko nje </a:t>
            </a:r>
            <a:r>
              <a:rPr lang="hr-HR" dirty="0" smtClean="0">
                <a:hlinkClick r:id="rId2"/>
              </a:rPr>
              <a:t>prelazi mišem</a:t>
            </a:r>
            <a:endParaRPr lang="hr-HR" dirty="0"/>
          </a:p>
        </p:txBody>
      </p:sp>
      <p:sp>
        <p:nvSpPr>
          <p:cNvPr id="4" name="6-Point Star 3">
            <a:hlinkClick r:id="rId2"/>
          </p:cNvPr>
          <p:cNvSpPr/>
          <p:nvPr/>
        </p:nvSpPr>
        <p:spPr>
          <a:xfrm>
            <a:off x="827584" y="4869160"/>
            <a:ext cx="1080120" cy="100811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Mrežni preglednik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 je zapravo mali jednostavni program koji je potrebno instalirati na računalo jer bez njega ne bismo mogli ići na Internet</a:t>
            </a:r>
          </a:p>
          <a:p>
            <a:r>
              <a:rPr lang="hr-HR" dirty="0" smtClean="0"/>
              <a:t>Npr. ( </a:t>
            </a:r>
            <a:r>
              <a:rPr lang="hr-HR" dirty="0" err="1" smtClean="0"/>
              <a:t>Chrome</a:t>
            </a:r>
            <a:r>
              <a:rPr lang="hr-HR" dirty="0" smtClean="0"/>
              <a:t>, </a:t>
            </a:r>
            <a:r>
              <a:rPr lang="hr-HR" dirty="0" err="1" smtClean="0"/>
              <a:t>Fire</a:t>
            </a:r>
            <a:r>
              <a:rPr lang="hr-HR" dirty="0" smtClean="0"/>
              <a:t> Fox, Explorer, </a:t>
            </a:r>
            <a:r>
              <a:rPr lang="hr-HR" dirty="0" err="1" smtClean="0"/>
              <a:t>Edge</a:t>
            </a:r>
            <a:r>
              <a:rPr lang="hr-HR" dirty="0" smtClean="0"/>
              <a:t>, Opera, Safari)</a:t>
            </a:r>
          </a:p>
          <a:p>
            <a:r>
              <a:rPr lang="hr-HR" dirty="0" smtClean="0"/>
              <a:t>Upravo ti programi čitaju HTML jezik i pomoću njega prikazuju na ekranu sadržaj koji mi vidimo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0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Pregledavanje </a:t>
            </a:r>
            <a:r>
              <a:rPr lang="hr-HR" dirty="0" err="1" smtClean="0"/>
              <a:t>interneta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Svaka stranica na </a:t>
            </a:r>
            <a:r>
              <a:rPr lang="hr-HR" dirty="0" err="1" smtClean="0"/>
              <a:t>internetu</a:t>
            </a:r>
            <a:r>
              <a:rPr lang="hr-HR" dirty="0" smtClean="0"/>
              <a:t> ima svoju adresu (URL) Univerzalni </a:t>
            </a:r>
            <a:r>
              <a:rPr lang="hr-HR" dirty="0" err="1" smtClean="0"/>
              <a:t>lokator</a:t>
            </a:r>
            <a:r>
              <a:rPr lang="hr-HR" dirty="0" smtClean="0"/>
              <a:t> stranice</a:t>
            </a:r>
          </a:p>
          <a:p>
            <a:r>
              <a:rPr lang="hr-HR" dirty="0" smtClean="0"/>
              <a:t>Na </a:t>
            </a:r>
            <a:r>
              <a:rPr lang="hr-HR" dirty="0" err="1" smtClean="0"/>
              <a:t>internetu</a:t>
            </a:r>
            <a:r>
              <a:rPr lang="hr-HR" dirty="0" smtClean="0"/>
              <a:t> se služimo nekim osnovnim protokolima (načinima prikazivanja), jedan od najkorištenijih je HTTP</a:t>
            </a:r>
            <a:r>
              <a:rPr lang="hr-HR" dirty="0" smtClean="0">
                <a:solidFill>
                  <a:srgbClr val="FF0000"/>
                </a:solidFill>
              </a:rPr>
              <a:t>S</a:t>
            </a:r>
            <a:r>
              <a:rPr lang="hr-HR" dirty="0" smtClean="0"/>
              <a:t>://</a:t>
            </a:r>
          </a:p>
          <a:p>
            <a:r>
              <a:rPr lang="hr-HR" dirty="0" smtClean="0"/>
              <a:t>Osim adrese i protokola treba znati  i za pojam domene (kao </a:t>
            </a:r>
            <a:r>
              <a:rPr lang="hr-HR" dirty="0"/>
              <a:t>okrug ili dio internetskog </a:t>
            </a:r>
            <a:r>
              <a:rPr lang="hr-HR" dirty="0" smtClean="0"/>
              <a:t>prostora)  npr. </a:t>
            </a:r>
            <a:r>
              <a:rPr lang="hr-HR" dirty="0" smtClean="0">
                <a:hlinkClick r:id="rId2"/>
              </a:rPr>
              <a:t>www.skole.</a:t>
            </a:r>
            <a:r>
              <a:rPr lang="hr-HR" dirty="0" smtClean="0">
                <a:solidFill>
                  <a:srgbClr val="FF0000"/>
                </a:solidFill>
                <a:hlinkClick r:id="rId2"/>
              </a:rPr>
              <a:t>hr</a:t>
            </a:r>
            <a:r>
              <a:rPr lang="hr-HR" dirty="0" smtClean="0"/>
              <a:t> domena je 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r>
              <a:rPr lang="hr-HR" dirty="0" err="1" smtClean="0">
                <a:solidFill>
                  <a:srgbClr val="FF0000"/>
                </a:solidFill>
              </a:rPr>
              <a:t>hr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ili 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r>
              <a:rPr lang="hr-HR" dirty="0" err="1" smtClean="0">
                <a:solidFill>
                  <a:srgbClr val="FF0000"/>
                </a:solidFill>
              </a:rPr>
              <a:t>com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ili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r>
              <a:rPr lang="hr-HR" dirty="0" err="1" smtClean="0">
                <a:solidFill>
                  <a:srgbClr val="FF0000"/>
                </a:solidFill>
              </a:rPr>
              <a:t>org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ili 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r>
              <a:rPr lang="hr-HR" dirty="0" err="1" smtClean="0">
                <a:solidFill>
                  <a:srgbClr val="FF0000"/>
                </a:solidFill>
              </a:rPr>
              <a:t>us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ili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r>
              <a:rPr lang="hr-HR" dirty="0" err="1" smtClean="0">
                <a:solidFill>
                  <a:srgbClr val="FF0000"/>
                </a:solidFill>
              </a:rPr>
              <a:t>science</a:t>
            </a:r>
            <a:r>
              <a:rPr lang="hr-HR" dirty="0" smtClean="0"/>
              <a:t> ili slično.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20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Mrežne tražilice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Mrežne tražilice su programi koji su namijenjeni ljudima kako bi lakše pretražili Internet prema nekoj riječi </a:t>
            </a:r>
          </a:p>
          <a:p>
            <a:r>
              <a:rPr lang="hr-HR" dirty="0" smtClean="0"/>
              <a:t>Npr. na tražilici GOOGLE upišemo riječ matematika i dobivamo upravo one stranice ili dokumente koji su u svom naslovu označeni riječju matematika (ili govore o matematici)</a:t>
            </a:r>
          </a:p>
          <a:p>
            <a:r>
              <a:rPr lang="hr-HR" dirty="0" smtClean="0"/>
              <a:t>Ne treba miješati preglednik i tražilicu (npr. </a:t>
            </a:r>
            <a:r>
              <a:rPr lang="hr-HR" dirty="0" err="1" smtClean="0"/>
              <a:t>Google</a:t>
            </a:r>
            <a:r>
              <a:rPr lang="hr-HR" dirty="0" smtClean="0"/>
              <a:t> </a:t>
            </a:r>
            <a:r>
              <a:rPr lang="hr-HR" dirty="0" err="1" smtClean="0"/>
              <a:t>Chrome</a:t>
            </a:r>
            <a:r>
              <a:rPr lang="hr-HR" dirty="0" smtClean="0"/>
              <a:t> i GOOGLE)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24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hr-HR" dirty="0" smtClean="0"/>
              <a:t>E- </a:t>
            </a:r>
            <a:r>
              <a:rPr lang="hr-HR" dirty="0" err="1" smtClean="0"/>
              <a:t>portfolijo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To je pojam koji se pojavio u zadnje vrijeme, a označava nečiju digitalnu djelatnost na mreži, bilo osobnu ili od institucije.</a:t>
            </a:r>
          </a:p>
          <a:p>
            <a:r>
              <a:rPr lang="hr-HR" dirty="0" smtClean="0"/>
              <a:t>Npr. Učenik ima svoju mapu na </a:t>
            </a:r>
            <a:r>
              <a:rPr lang="hr-HR" dirty="0" err="1" smtClean="0"/>
              <a:t>internetu</a:t>
            </a:r>
            <a:r>
              <a:rPr lang="hr-HR" dirty="0" smtClean="0"/>
              <a:t> u kojoj se nalaze organizirani dokumenti kojima je moguće pristupiti na više načina</a:t>
            </a:r>
          </a:p>
          <a:p>
            <a:r>
              <a:rPr lang="hr-HR" dirty="0" smtClean="0"/>
              <a:t>Isto tako i institucije mogu imati slične portale</a:t>
            </a:r>
          </a:p>
          <a:p>
            <a:r>
              <a:rPr lang="hr-HR" dirty="0" smtClean="0"/>
              <a:t>Za izradu e-</a:t>
            </a:r>
            <a:r>
              <a:rPr lang="hr-HR" dirty="0" err="1" smtClean="0"/>
              <a:t>portfolija</a:t>
            </a:r>
            <a:r>
              <a:rPr lang="hr-HR" dirty="0" smtClean="0"/>
              <a:t> potrebno je imati </a:t>
            </a:r>
            <a:r>
              <a:rPr lang="hr-HR" dirty="0" smtClean="0">
                <a:hlinkClick r:id="rId2"/>
              </a:rPr>
              <a:t>AA@</a:t>
            </a:r>
            <a:r>
              <a:rPr lang="hr-HR" dirty="0" err="1" smtClean="0">
                <a:hlinkClick r:id="rId2"/>
              </a:rPr>
              <a:t>edu.hr</a:t>
            </a:r>
            <a:r>
              <a:rPr lang="hr-HR" dirty="0" smtClean="0"/>
              <a:t> identitet, koji se dobije u školi i pomoću njega se pristupa OFFICE-u 365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01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625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Život i rad u virtualnom svijetu</vt:lpstr>
      <vt:lpstr>Internet</vt:lpstr>
      <vt:lpstr>Internetski servisi</vt:lpstr>
      <vt:lpstr>Mrežne stranice</vt:lpstr>
      <vt:lpstr>Poveznice (linkovi)</vt:lpstr>
      <vt:lpstr>Mrežni preglednik</vt:lpstr>
      <vt:lpstr>Pregledavanje interneta</vt:lpstr>
      <vt:lpstr>Mrežne tražilice</vt:lpstr>
      <vt:lpstr>E- portfolijo</vt:lpstr>
      <vt:lpstr>AA@edu.hr i OFFICE 365</vt:lpstr>
      <vt:lpstr>Sigurnost i privatnost na internetu</vt:lpstr>
      <vt:lpstr>Autorska prava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i rad u virtualnom svijetu</dc:title>
  <dc:creator>Ivica</dc:creator>
  <cp:lastModifiedBy>Ivica</cp:lastModifiedBy>
  <cp:revision>17</cp:revision>
  <dcterms:created xsi:type="dcterms:W3CDTF">2019-03-12T13:25:47Z</dcterms:created>
  <dcterms:modified xsi:type="dcterms:W3CDTF">2019-04-09T13:55:08Z</dcterms:modified>
</cp:coreProperties>
</file>