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0">
              <a:srgbClr val="FFE336"/>
            </a:gs>
            <a:gs pos="100000">
              <a:srgbClr val="CC8D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7"/>
          <p:cNvSpPr/>
          <p:nvPr/>
        </p:nvSpPr>
        <p:spPr>
          <a:xfrm flipH="1">
            <a:off x="2667003" y="0"/>
            <a:ext cx="6476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C000"/>
              </a:solidFill>
              <a:uFillTx/>
              <a:latin typeface="Trebuchet MS"/>
            </a:endParaRPr>
          </a:p>
        </p:txBody>
      </p:sp>
      <p:sp>
        <p:nvSpPr>
          <p:cNvPr id="3" name="Ravni poveznik 8"/>
          <p:cNvSpPr/>
          <p:nvPr/>
        </p:nvSpPr>
        <p:spPr>
          <a:xfrm rot="16200004">
            <a:off x="-761997" y="3429000"/>
            <a:ext cx="6858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>
            <a:solidFill>
              <a:srgbClr val="F9BC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881223"/>
              </a:solidFill>
              <a:uFillTx/>
              <a:latin typeface="Trebuchet MS"/>
            </a:endParaRPr>
          </a:p>
        </p:txBody>
      </p:sp>
      <p:sp>
        <p:nvSpPr>
          <p:cNvPr id="4" name="Naslov 11"/>
          <p:cNvSpPr txBox="1">
            <a:spLocks noGrp="1"/>
          </p:cNvSpPr>
          <p:nvPr>
            <p:ph type="ctrTitle"/>
          </p:nvPr>
        </p:nvSpPr>
        <p:spPr>
          <a:xfrm>
            <a:off x="3366866" y="533396"/>
            <a:ext cx="5105396" cy="2868171"/>
          </a:xfrm>
        </p:spPr>
        <p:txBody>
          <a:bodyPr/>
          <a:lstStyle>
            <a:lvl1pPr algn="r">
              <a:defRPr sz="4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Podnaslov 24"/>
          <p:cNvSpPr txBox="1">
            <a:spLocks noGrp="1"/>
          </p:cNvSpPr>
          <p:nvPr>
            <p:ph type="subTitle" idx="1"/>
          </p:nvPr>
        </p:nvSpPr>
        <p:spPr>
          <a:xfrm>
            <a:off x="3354439" y="3539861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 podnaslova matrice</a:t>
            </a:r>
            <a:endParaRPr lang="en-US"/>
          </a:p>
        </p:txBody>
      </p:sp>
      <p:sp>
        <p:nvSpPr>
          <p:cNvPr id="6" name="Rezervirano mjesto datuma 30"/>
          <p:cNvSpPr txBox="1">
            <a:spLocks noGrp="1"/>
          </p:cNvSpPr>
          <p:nvPr>
            <p:ph type="dt" sz="half" idx="7"/>
          </p:nvPr>
        </p:nvSpPr>
        <p:spPr>
          <a:xfrm>
            <a:off x="5871225" y="6557948"/>
            <a:ext cx="2002462" cy="2268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2290F5C-F566-4F96-9B0C-16682932F8E1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7" name="Rezervirano mjesto podnožja 17"/>
          <p:cNvSpPr txBox="1">
            <a:spLocks noGrp="1"/>
          </p:cNvSpPr>
          <p:nvPr>
            <p:ph type="ftr" sz="quarter" idx="9"/>
          </p:nvPr>
        </p:nvSpPr>
        <p:spPr>
          <a:xfrm>
            <a:off x="2819396" y="6557948"/>
            <a:ext cx="2927725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28"/>
          <p:cNvSpPr txBox="1">
            <a:spLocks noGrp="1"/>
          </p:cNvSpPr>
          <p:nvPr>
            <p:ph type="sldNum" sz="quarter" idx="8"/>
          </p:nvPr>
        </p:nvSpPr>
        <p:spPr>
          <a:xfrm>
            <a:off x="7880884" y="6556248"/>
            <a:ext cx="58833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083DA2C-9CDB-4250-BB6A-02E144684E8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19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644A3-133C-4495-818A-08ECBD8B8C4B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5C7F06-55FF-46E5-B6E6-7EEE2029859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94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553203" y="274950"/>
            <a:ext cx="1524003" cy="5851529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4242816" y="6557948"/>
            <a:ext cx="2002462" cy="226899"/>
          </a:xfrm>
        </p:spPr>
        <p:txBody>
          <a:bodyPr/>
          <a:lstStyle>
            <a:lvl1pPr>
              <a:defRPr/>
            </a:lvl1pPr>
          </a:lstStyle>
          <a:p>
            <a:pPr lvl="0"/>
            <a:fld id="{2BB877B5-6B83-45B3-A35A-2B97B02DCD0F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6254496" y="6553203"/>
            <a:ext cx="588334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945E91CA-08B7-490A-A19B-597D9666BEA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03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68EE1-3292-47AF-BC53-8F4CC91D0E8F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A237-B489-440A-807A-8DB1FA471EE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2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1066803" y="2821838"/>
            <a:ext cx="6255483" cy="1362071"/>
          </a:xfrm>
        </p:spPr>
        <p:txBody>
          <a:bodyPr anchor="t"/>
          <a:lstStyle>
            <a:lvl1pPr algn="r">
              <a:defRPr sz="4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1066803" y="1904996"/>
            <a:ext cx="6255483" cy="743507"/>
          </a:xfrm>
        </p:spPr>
        <p:txBody>
          <a:bodyPr anchor="b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>
          <a:xfrm>
            <a:off x="4724238" y="6556805"/>
            <a:ext cx="2002462" cy="226899"/>
          </a:xfrm>
        </p:spPr>
        <p:txBody>
          <a:bodyPr/>
          <a:lstStyle>
            <a:lvl1pPr>
              <a:defRPr/>
            </a:lvl1pPr>
          </a:lstStyle>
          <a:p>
            <a:pPr lvl="0"/>
            <a:fld id="{0DD8B0C7-8600-4A31-ADE8-A086B0AE965B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>
          <a:xfrm>
            <a:off x="1735357" y="6556805"/>
            <a:ext cx="2895603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>
          <a:xfrm>
            <a:off x="6733952" y="6555114"/>
            <a:ext cx="588334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7672015E-5AA8-4852-ACC5-DF542111CA2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04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520439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4178808" y="1600200"/>
            <a:ext cx="3520439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7888A2-CFB0-44EA-BF40-29B47E92CFC7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FDE6B-4216-4FEB-A724-2BB8F48980A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32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457200" y="5867403"/>
            <a:ext cx="3520439" cy="457200"/>
          </a:xfrm>
          <a:ln w="12701">
            <a:solidFill>
              <a:srgbClr val="AE1E28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AE1E28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3"/>
          </p:nvPr>
        </p:nvSpPr>
        <p:spPr>
          <a:xfrm>
            <a:off x="4178808" y="5867403"/>
            <a:ext cx="3520439" cy="457200"/>
          </a:xfrm>
          <a:ln w="12701">
            <a:solidFill>
              <a:srgbClr val="AE1E28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AE1E28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sadržaja 4"/>
          <p:cNvSpPr txBox="1">
            <a:spLocks noGrp="1"/>
          </p:cNvSpPr>
          <p:nvPr>
            <p:ph idx="2"/>
          </p:nvPr>
        </p:nvSpPr>
        <p:spPr>
          <a:xfrm>
            <a:off x="457200" y="1711839"/>
            <a:ext cx="3520439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 txBox="1">
            <a:spLocks noGrp="1"/>
          </p:cNvSpPr>
          <p:nvPr>
            <p:ph idx="4"/>
          </p:nvPr>
        </p:nvSpPr>
        <p:spPr>
          <a:xfrm>
            <a:off x="4178808" y="1711839"/>
            <a:ext cx="3520439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6068B-993F-48D8-A5DF-379CD965C5A8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F7E7A5-EFD5-416E-A32B-8DE31C4EFF7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83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8263A-7177-415D-A7D4-CCA844904286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279D29-B0EA-49FF-8F6E-6D05A0C5D7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89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D38461-14DD-4E58-9D9D-B24A0F80B315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43BA5-652A-48F4-9316-8C981BFF99F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6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7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2"/>
          </p:nvPr>
        </p:nvSpPr>
        <p:spPr>
          <a:xfrm>
            <a:off x="457200" y="1497412"/>
            <a:ext cx="5897880" cy="602516"/>
          </a:xfrm>
        </p:spPr>
        <p:txBody>
          <a:bodyPr lIns="45720" tIns="0" rIns="0" bIns="0"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1"/>
          </p:nvPr>
        </p:nvSpPr>
        <p:spPr>
          <a:xfrm>
            <a:off x="457200" y="2133596"/>
            <a:ext cx="7239003" cy="43717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FE09F-D9B1-43B1-BA3A-3980ADE8F23E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9723A-76AE-4B66-B523-00CF5F5EDF5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64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gradFill>
          <a:gsLst>
            <a:gs pos="0">
              <a:srgbClr val="EA5E61"/>
            </a:gs>
            <a:gs pos="100000">
              <a:srgbClr val="85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7"/>
          <p:cNvSpPr/>
          <p:nvPr/>
        </p:nvSpPr>
        <p:spPr>
          <a:xfrm rot="21240015">
            <a:off x="597964" y="1004668"/>
            <a:ext cx="4319525" cy="4312575"/>
          </a:xfrm>
          <a:prstGeom prst="rect">
            <a:avLst/>
          </a:prstGeom>
          <a:solidFill>
            <a:srgbClr val="FAFAFA"/>
          </a:solidFill>
          <a:ln w="1271">
            <a:solidFill>
              <a:srgbClr val="EAEAEA"/>
            </a:solidFill>
            <a:prstDash val="solid"/>
          </a:ln>
          <a:effectLst>
            <a:outerShdw dist="12701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C000"/>
              </a:solidFill>
              <a:uFillTx/>
              <a:latin typeface="Trebuchet MS"/>
            </a:endParaRPr>
          </a:p>
        </p:txBody>
      </p:sp>
      <p:sp>
        <p:nvSpPr>
          <p:cNvPr id="3" name="Pravokutnik 8"/>
          <p:cNvSpPr/>
          <p:nvPr/>
        </p:nvSpPr>
        <p:spPr>
          <a:xfrm rot="21420016">
            <a:off x="596701" y="998816"/>
            <a:ext cx="4319525" cy="4312575"/>
          </a:xfrm>
          <a:prstGeom prst="rect">
            <a:avLst/>
          </a:prstGeom>
          <a:solidFill>
            <a:srgbClr val="FAFAFA"/>
          </a:solidFill>
          <a:ln w="1271">
            <a:solidFill>
              <a:srgbClr val="EAEAEA"/>
            </a:solidFill>
            <a:prstDash val="solid"/>
          </a:ln>
          <a:effectLst>
            <a:outerShdw dist="12701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C000"/>
              </a:solidFill>
              <a:uFillTx/>
              <a:latin typeface="Trebuchet MS"/>
            </a:endParaRPr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5389098" y="3283637"/>
            <a:ext cx="3429000" cy="1920240"/>
          </a:xfrm>
        </p:spPr>
        <p:txBody>
          <a:bodyPr lIns="82296" tIns="0" rIns="0" bIns="0"/>
          <a:lstStyle>
            <a:lvl1pPr marL="0" indent="0" defTabSz="0">
              <a:spcBef>
                <a:spcPts val="0"/>
              </a:spcBef>
              <a:buNone/>
              <a:defRPr sz="1400">
                <a:solidFill>
                  <a:srgbClr val="FFC0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881223"/>
                </a:solidFill>
              </a:defRPr>
            </a:lvl1pPr>
          </a:lstStyle>
          <a:p>
            <a:pPr lvl="0"/>
            <a:fld id="{424DC931-D0AA-467E-B559-83AEEF92F6FF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7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881223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881223"/>
                </a:solidFill>
              </a:defRPr>
            </a:lvl1pPr>
          </a:lstStyle>
          <a:p>
            <a:pPr lvl="0"/>
            <a:fld id="{B6AB35C2-21CA-42B9-B9FB-EBAFDF988498}" type="slidenum">
              <a:t>‹#›</a:t>
            </a:fld>
            <a:endParaRPr lang="hr-HR"/>
          </a:p>
        </p:txBody>
      </p:sp>
      <p:sp>
        <p:nvSpPr>
          <p:cNvPr id="9" name="Rezervirano mjesto slike 9"/>
          <p:cNvSpPr txBox="1">
            <a:spLocks noGrp="1"/>
          </p:cNvSpPr>
          <p:nvPr>
            <p:ph type="pic" idx="1"/>
          </p:nvPr>
        </p:nvSpPr>
        <p:spPr>
          <a:xfrm>
            <a:off x="663680" y="1040998"/>
            <a:ext cx="4206240" cy="4206240"/>
          </a:xfrm>
          <a:solidFill>
            <a:srgbClr val="7F131A"/>
          </a:solidFill>
          <a:ln w="107954">
            <a:solidFill>
              <a:srgbClr val="FFFFFF"/>
            </a:solidFill>
            <a:prstDash val="solid"/>
            <a:miter/>
          </a:ln>
          <a:effectLst>
            <a:outerShdw dist="3813" dir="5400000" algn="tl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8"/>
          <p:cNvSpPr/>
          <p:nvPr/>
        </p:nvSpPr>
        <p:spPr>
          <a:xfrm flipH="1">
            <a:off x="8153403" y="0"/>
            <a:ext cx="990596" cy="6858000"/>
          </a:xfrm>
          <a:prstGeom prst="rect">
            <a:avLst/>
          </a:prstGeom>
          <a:blipFill>
            <a:blip r:embed="rId1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C000"/>
              </a:solidFill>
              <a:uFillTx/>
              <a:latin typeface="Trebuchet MS"/>
            </a:endParaRPr>
          </a:p>
        </p:txBody>
      </p:sp>
      <p:sp>
        <p:nvSpPr>
          <p:cNvPr id="3" name="Rezervirano mjesto naslova 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0" rIns="45720" bIns="0" anchor="b" anchorCtr="0" compatLnSpc="1"/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Rezervirano mjesto teksta 30"/>
          <p:cNvSpPr txBox="1">
            <a:spLocks noGrp="1"/>
          </p:cNvSpPr>
          <p:nvPr>
            <p:ph type="body" idx="1"/>
          </p:nvPr>
        </p:nvSpPr>
        <p:spPr>
          <a:xfrm>
            <a:off x="457200" y="1609417"/>
            <a:ext cx="7239003" cy="48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26"/>
          <p:cNvSpPr txBox="1">
            <a:spLocks noGrp="1"/>
          </p:cNvSpPr>
          <p:nvPr>
            <p:ph type="dt" sz="half" idx="2"/>
          </p:nvPr>
        </p:nvSpPr>
        <p:spPr>
          <a:xfrm>
            <a:off x="4245934" y="6557948"/>
            <a:ext cx="2002462" cy="2268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9144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AE1E28"/>
                </a:solidFill>
                <a:uFillTx/>
                <a:latin typeface="Trebuchet MS"/>
              </a:defRPr>
            </a:lvl1pPr>
          </a:lstStyle>
          <a:p>
            <a:pPr lvl="0"/>
            <a:fld id="{3B538D89-1971-4533-8CD1-2881CCB4B5FB}" type="datetime1">
              <a:rPr lang="hr-HR"/>
              <a:pPr lvl="0"/>
              <a:t>5.3.2019.</a:t>
            </a:fld>
            <a:endParaRPr lang="hr-HR"/>
          </a:p>
        </p:txBody>
      </p:sp>
      <p:sp>
        <p:nvSpPr>
          <p:cNvPr id="6" name="Rezervirano mjesto podnožja 3"/>
          <p:cNvSpPr txBox="1">
            <a:spLocks noGrp="1"/>
          </p:cNvSpPr>
          <p:nvPr>
            <p:ph type="ftr" sz="quarter" idx="3"/>
          </p:nvPr>
        </p:nvSpPr>
        <p:spPr>
          <a:xfrm>
            <a:off x="457200" y="65579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9144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AE1E28"/>
                </a:solidFill>
                <a:uFillTx/>
                <a:latin typeface="Trebuchet MS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15"/>
          <p:cNvSpPr txBox="1">
            <a:spLocks noGrp="1"/>
          </p:cNvSpPr>
          <p:nvPr>
            <p:ph type="sldNum" sz="quarter" idx="4"/>
          </p:nvPr>
        </p:nvSpPr>
        <p:spPr>
          <a:xfrm>
            <a:off x="6251451" y="6556248"/>
            <a:ext cx="588334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100" b="0" i="0" u="none" strike="noStrike" kern="1200" cap="none" spc="0" baseline="0">
                <a:solidFill>
                  <a:srgbClr val="AE1E28"/>
                </a:solidFill>
                <a:uFillTx/>
                <a:latin typeface="Trebuchet MS"/>
              </a:defRPr>
            </a:lvl1pPr>
          </a:lstStyle>
          <a:p>
            <a:pPr lvl="0"/>
            <a:fld id="{1B348512-1901-49C6-8B22-797C2A7F831F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800" b="1" i="0" u="none" strike="noStrike" kern="1200" cap="all" spc="0" baseline="0">
          <a:solidFill>
            <a:srgbClr val="000000"/>
          </a:solidFill>
          <a:uFillTx/>
          <a:latin typeface="Trebuchet MS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E1E28"/>
        </a:buClr>
        <a:buSzPct val="73000"/>
        <a:buFont typeface="Wingdings 2"/>
        <a:buChar char=""/>
        <a:tabLst/>
        <a:defRPr lang="hr-HR" sz="2600" b="0" i="0" u="none" strike="noStrike" kern="1200" cap="none" spc="0" baseline="0">
          <a:solidFill>
            <a:srgbClr val="881223"/>
          </a:solidFill>
          <a:uFillTx/>
          <a:latin typeface="Trebuchet MS"/>
        </a:defRPr>
      </a:lvl1pPr>
      <a:lvl2pPr marL="521208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0AC97"/>
        </a:buClr>
        <a:buSzPct val="80000"/>
        <a:buFont typeface="Wingdings 2"/>
        <a:buChar char=""/>
        <a:tabLst/>
        <a:defRPr lang="hr-HR" sz="2300" b="0" i="0" u="none" strike="noStrike" kern="1200" cap="none" spc="0" baseline="0">
          <a:solidFill>
            <a:srgbClr val="A26E71"/>
          </a:solidFill>
          <a:uFillTx/>
          <a:latin typeface="Trebuchet MS"/>
        </a:defRPr>
      </a:lvl2pPr>
      <a:lvl3pPr marL="758952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0AC97"/>
        </a:buClr>
        <a:buSzPct val="60000"/>
        <a:buFont typeface="Wingdings"/>
        <a:buChar char=""/>
        <a:tabLst/>
        <a:defRPr lang="hr-HR" sz="2000" b="0" i="0" u="none" strike="noStrike" kern="1200" cap="none" spc="0" baseline="0">
          <a:solidFill>
            <a:srgbClr val="881223"/>
          </a:solidFill>
          <a:uFillTx/>
          <a:latin typeface="Trebuchet MS"/>
        </a:defRPr>
      </a:lvl3pPr>
      <a:lvl4pPr marL="100584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0AC97"/>
        </a:buClr>
        <a:buSzPct val="80000"/>
        <a:buFont typeface="Wingdings 2"/>
        <a:buChar char=""/>
        <a:tabLst/>
        <a:defRPr lang="hr-HR" sz="2000" b="0" i="0" u="none" strike="noStrike" kern="1200" cap="none" spc="0" baseline="0">
          <a:solidFill>
            <a:srgbClr val="A26E71"/>
          </a:solidFill>
          <a:uFillTx/>
          <a:latin typeface="Trebuchet MS"/>
        </a:defRPr>
      </a:lvl4pPr>
      <a:lvl5pPr marL="128016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0AC97"/>
        </a:buClr>
        <a:buSzPct val="70000"/>
        <a:buFont typeface="Wingdings"/>
        <a:buChar char=""/>
        <a:tabLst/>
        <a:defRPr lang="hr-HR" sz="1800" b="0" i="0" u="none" strike="noStrike" kern="1200" cap="none" spc="0" baseline="0">
          <a:solidFill>
            <a:srgbClr val="881223"/>
          </a:solidFill>
          <a:uFillTx/>
          <a:latin typeface="Trebuchet M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iodni.com/hr/heksadecimalni_kodovi_boj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/>
              <a:t>HTML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/>
              <a:t>Jezik za opisivanje internetskih stranica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html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HTML je kratica za HyperText Markup Language,što znači prezentacijski jezik za izradu web stranica</a:t>
            </a:r>
          </a:p>
          <a:p>
            <a:pPr lvl="0"/>
            <a:r>
              <a:rPr lang="hr-HR"/>
              <a:t>HTML je jednostavan za uporabu i lako se uči,što je jedan od razloga njegove opće prihvaćenosti i popularnosti</a:t>
            </a:r>
          </a:p>
          <a:p>
            <a:pPr lvl="0"/>
            <a:r>
              <a:rPr lang="hr-HR"/>
              <a:t>Svoju raširenost zahvaljuje jednostavnost i tome što je od početka bio zamišljen kao besplatan i tako dostupan svima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hr-HR" sz="2200"/>
              <a:t>Temeljna zadaća HTML jezika jest web preglednik kako prikazati hipertext dokument.Pri tome se sastoji da taj dokument izgleda jednako bez obzira o kojemu je web pregledniku,računalu i operacijskom sustavu riječ</a:t>
            </a:r>
          </a:p>
          <a:p>
            <a:pPr lvl="0">
              <a:lnSpc>
                <a:spcPct val="80000"/>
              </a:lnSpc>
            </a:pPr>
            <a:r>
              <a:rPr lang="hr-HR" sz="2200"/>
              <a:t>Njime ne možemo izvršiti nikakvu zadaću,pa čak ni najjednostavniju operaciju zbrajanja ili oduzimanja dvaju cijelih brojeva.On služi samo za opis naših hipertekstualnih dokumenata.</a:t>
            </a:r>
          </a:p>
          <a:p>
            <a:pPr lvl="0">
              <a:lnSpc>
                <a:spcPct val="80000"/>
              </a:lnSpc>
            </a:pPr>
            <a:r>
              <a:rPr lang="hr-HR" sz="2200"/>
              <a:t>Html datoteke su zapravo obične tekstualne datoteke,ekstenzija im je .html ili .Htm.Osnovni građevni element svake stranice su znakovi (tags) koji opisuju kako će se nešto prikazati u web pregledniku.Poveznice unutar HTML dokumenata povezuju dokumente u uređenu hijerarhijsku strukturu i time određuju način na koji posjetitelj doživljava sadržaj stranica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3400"/>
              <a:t>Struktura html dokumenata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Svaki HTML dokument sastoji se od osnovnih građevnih blokova-HTML elemenata</a:t>
            </a:r>
          </a:p>
          <a:p>
            <a:pPr lvl="0"/>
            <a:r>
              <a:rPr lang="hr-HR"/>
              <a:t>Svaki,pak,HTML oznaka(koja u paru kreira HTML element) počinje znakom &lt; (manje od),a završava znakom &gt; (više od).Zatvarajuća HTML oznaka kreira se na isti način kao i otvarajuća,ali se prije završnog znaka &gt; dodaje o kosa crta 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Osnovna struktura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&lt;!DOCTYPE html&gt;</a:t>
            </a:r>
          </a:p>
          <a:p>
            <a:pPr lvl="0"/>
            <a:r>
              <a:rPr lang="hr-HR"/>
              <a:t>&lt;html&gt;</a:t>
            </a:r>
          </a:p>
          <a:p>
            <a:pPr lvl="0"/>
            <a:r>
              <a:rPr lang="hr-HR"/>
              <a:t>&lt;head&gt;</a:t>
            </a:r>
          </a:p>
          <a:p>
            <a:pPr lvl="0"/>
            <a:r>
              <a:rPr lang="hr-HR"/>
              <a:t>&lt;title&gt;naziv stranice&lt;/title&gt;</a:t>
            </a:r>
          </a:p>
          <a:p>
            <a:pPr lvl="0"/>
            <a:r>
              <a:rPr lang="hr-HR"/>
              <a:t>&lt;/head&gt;</a:t>
            </a:r>
          </a:p>
          <a:p>
            <a:pPr lvl="0"/>
            <a:r>
              <a:rPr lang="hr-HR"/>
              <a:t>&lt;body&gt;</a:t>
            </a:r>
          </a:p>
          <a:p>
            <a:pPr lvl="0"/>
            <a:r>
              <a:rPr lang="hr-HR"/>
              <a:t>&lt;p&gt;ovdje se unosi sam sadržaj starnice.&lt;/p&gt;</a:t>
            </a:r>
          </a:p>
          <a:p>
            <a:pPr lvl="0"/>
            <a:r>
              <a:rPr lang="hr-HR"/>
              <a:t>&lt;/body&gt;</a:t>
            </a:r>
          </a:p>
          <a:p>
            <a:pPr lvl="0"/>
            <a:r>
              <a:rPr lang="hr-HR"/>
              <a:t>&lt;html&gt;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Izrada radova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000"/>
              <a:t>&lt;html&gt;</a:t>
            </a:r>
          </a:p>
          <a:p>
            <a:pPr lvl="0"/>
            <a:r>
              <a:rPr lang="hr-HR" sz="2000"/>
              <a:t>  &lt;head&gt;</a:t>
            </a:r>
          </a:p>
          <a:p>
            <a:pPr lvl="0"/>
            <a:r>
              <a:rPr lang="hr-HR" sz="2000"/>
              <a:t>    &lt;title&gt;Kreiranje HTML naslova&lt;/title&gt;</a:t>
            </a:r>
          </a:p>
          <a:p>
            <a:pPr lvl="0"/>
            <a:r>
              <a:rPr lang="hr-HR" sz="2000"/>
              <a:t>  &lt;/head&gt;</a:t>
            </a:r>
          </a:p>
          <a:p>
            <a:pPr lvl="0"/>
            <a:r>
              <a:rPr lang="hr-HR" sz="2000"/>
              <a:t>  &lt;body&gt;</a:t>
            </a:r>
          </a:p>
          <a:p>
            <a:pPr lvl="0"/>
            <a:r>
              <a:rPr lang="hr-HR" sz="2000"/>
              <a:t>    &lt;h1 align=center&gt;1 Naslov&lt;/h1&gt;</a:t>
            </a:r>
          </a:p>
          <a:p>
            <a:pPr lvl="0"/>
            <a:r>
              <a:rPr lang="hr-HR" sz="2000"/>
              <a:t>    &lt;h2 align=left&gt;2 Naslov&lt;/h2&gt;</a:t>
            </a:r>
          </a:p>
          <a:p>
            <a:pPr lvl="0"/>
            <a:r>
              <a:rPr lang="hr-HR" sz="2000"/>
              <a:t>    &lt;h3 align=right&gt;3 Naslov&lt;/h3&gt;</a:t>
            </a:r>
          </a:p>
          <a:p>
            <a:pPr lvl="0"/>
            <a:r>
              <a:rPr lang="hr-HR" sz="2000"/>
              <a:t>    &lt;h4&gt;4 Naslov&lt;/h4&gt;</a:t>
            </a:r>
          </a:p>
          <a:p>
            <a:pPr lvl="0"/>
            <a:r>
              <a:rPr lang="hr-HR" sz="2000"/>
              <a:t>    &lt;h5 align=right&gt;5 Naslov&lt;/h5&gt;</a:t>
            </a:r>
          </a:p>
          <a:p>
            <a:pPr lvl="0"/>
            <a:r>
              <a:rPr lang="hr-HR" sz="2000"/>
              <a:t>    &lt;h6 align=right&gt;6 Naslov&lt;/h6&gt;</a:t>
            </a:r>
          </a:p>
          <a:p>
            <a:pPr lvl="0"/>
            <a:r>
              <a:rPr lang="hr-HR" sz="2000"/>
              <a:t>  &lt;/body&gt;</a:t>
            </a:r>
          </a:p>
          <a:p>
            <a:pPr lvl="0"/>
            <a:r>
              <a:rPr lang="hr-HR" sz="2000"/>
              <a:t>&lt;/html&gt;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Osnovo oblikovanje teksta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000"/>
              <a:t>&lt;p&gt;tag za odlomak (Paragraph)&lt;/p&gt;</a:t>
            </a:r>
          </a:p>
          <a:p>
            <a:pPr lvl="0"/>
            <a:r>
              <a:rPr lang="hr-HR" sz="2000"/>
              <a:t>&lt;b&gt;podebljani tekst&lt;/b&gt;</a:t>
            </a:r>
          </a:p>
          <a:p>
            <a:pPr lvl="0"/>
            <a:r>
              <a:rPr lang="hr-HR" sz="2000"/>
              <a:t>&lt;u&gt;podcrtan text&lt;/u&gt;</a:t>
            </a:r>
          </a:p>
          <a:p>
            <a:pPr lvl="0"/>
            <a:r>
              <a:rPr lang="hr-HR" sz="2000"/>
              <a:t>&lt;strong&gt;"jaki" tekst&lt;/strong&gt;</a:t>
            </a:r>
          </a:p>
          <a:p>
            <a:pPr lvl="0"/>
            <a:r>
              <a:rPr lang="hr-HR" sz="2000"/>
              <a:t>&lt;i&gt;nakrivljen tekst&lt;/i&gt;</a:t>
            </a:r>
          </a:p>
          <a:p>
            <a:pPr lvl="0"/>
            <a:r>
              <a:rPr lang="hr-HR" sz="2000"/>
              <a:t>&lt;sup&gt;podignut tekst&lt;/sup&gt;</a:t>
            </a:r>
          </a:p>
          <a:p>
            <a:pPr lvl="0"/>
            <a:r>
              <a:rPr lang="hr-HR" sz="2000"/>
              <a:t>&lt;sub&gt;spušten tekst&lt;/sub&gt;</a:t>
            </a:r>
          </a:p>
          <a:p>
            <a:pPr lvl="0"/>
            <a:r>
              <a:rPr lang="hr-HR" sz="2000"/>
              <a:t>&lt;del&gt;precrtan tekst&lt;/del&gt;</a:t>
            </a:r>
          </a:p>
          <a:p>
            <a:pPr lvl="0"/>
            <a:r>
              <a:rPr lang="hr-HR" sz="2000"/>
              <a:t>&lt;code&gt;tekst računalnog koda&lt;/code&gt;</a:t>
            </a:r>
          </a:p>
          <a:p>
            <a:pPr lvl="0"/>
            <a:r>
              <a:rPr lang="hr-HR" sz="2000"/>
              <a:t>&lt;hr&gt;vodoravna crta&lt;/hr&gt;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Veličina i boja teksta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veličina fonta od 1 do 7</a:t>
            </a:r>
          </a:p>
          <a:p>
            <a:pPr lvl="0"/>
            <a:r>
              <a:rPr lang="hr-HR"/>
              <a:t>&lt;font size="6"&gt;velicina fonta 6&lt;/font&gt;</a:t>
            </a:r>
          </a:p>
          <a:p>
            <a:pPr lvl="0"/>
            <a:r>
              <a:rPr lang="hr-HR"/>
              <a:t>boju fonta možemo mijenjati na više načina, koristeći hexa zapis boja</a:t>
            </a:r>
          </a:p>
          <a:p>
            <a:pPr lvl="0"/>
            <a:r>
              <a:rPr lang="hr-HR"/>
              <a:t>&lt;font color="#770000"&gt;ovaj tekst je u hexaboji #770000&lt;/font&gt;</a:t>
            </a:r>
          </a:p>
          <a:p>
            <a:pPr lvl="0"/>
            <a:r>
              <a:rPr lang="hr-HR"/>
              <a:t>koristeći ime boje</a:t>
            </a:r>
          </a:p>
          <a:p>
            <a:pPr lvl="0"/>
            <a:r>
              <a:rPr lang="hr-HR"/>
              <a:t>&lt;font color="blue"&gt;ovaj tekst je plav&lt;/font&gt;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HEKSADECIMALNI KODOVI BOJA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 l="20402" t="47435" r="33045" b="15437"/>
          <a:stretch>
            <a:fillRect/>
          </a:stretch>
        </p:blipFill>
        <p:spPr>
          <a:xfrm>
            <a:off x="755577" y="1916829"/>
            <a:ext cx="6233528" cy="2854711"/>
          </a:xfrm>
        </p:spPr>
      </p:pic>
      <p:sp>
        <p:nvSpPr>
          <p:cNvPr id="4" name="TekstniOkvir 3"/>
          <p:cNvSpPr txBox="1"/>
          <p:nvPr/>
        </p:nvSpPr>
        <p:spPr>
          <a:xfrm>
            <a:off x="539550" y="5661251"/>
            <a:ext cx="4824538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Provjeri kod boje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gatst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481</Words>
  <Application>Microsoft Office PowerPoint</Application>
  <PresentationFormat>Prikaz na zaslonu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Bogatstvo</vt:lpstr>
      <vt:lpstr>HTML</vt:lpstr>
      <vt:lpstr>html</vt:lpstr>
      <vt:lpstr>PowerPointova prezentacija</vt:lpstr>
      <vt:lpstr>Struktura html dokumenata</vt:lpstr>
      <vt:lpstr>Osnovna struktura</vt:lpstr>
      <vt:lpstr>Izrada radova</vt:lpstr>
      <vt:lpstr>Osnovo oblikovanje teksta</vt:lpstr>
      <vt:lpstr>Veličina i boja teksta</vt:lpstr>
      <vt:lpstr>HEKSADECIMALNI KODOVI BOJA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</dc:title>
  <dc:creator>ucenik</dc:creator>
  <cp:lastModifiedBy>ucenik</cp:lastModifiedBy>
  <cp:revision>6</cp:revision>
  <dcterms:created xsi:type="dcterms:W3CDTF">2019-02-28T10:01:17Z</dcterms:created>
  <dcterms:modified xsi:type="dcterms:W3CDTF">2019-03-05T16:21:10Z</dcterms:modified>
</cp:coreProperties>
</file>