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7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rednji stil 4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49" autoAdjust="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extLst/>
          </a:lstStyle>
          <a:p>
            <a:fld id="{D586DA6D-9963-4813-BA26-75F20456322D}" type="datetimeFigureOut">
              <a:rPr lang="sr-Latn-CS" smtClean="0"/>
              <a:pPr/>
              <a:t>8.3.2019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C8C50F-FE57-455A-BFD7-9A30AF2266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6DA6D-9963-4813-BA26-75F20456322D}" type="datetimeFigureOut">
              <a:rPr lang="sr-Latn-CS" smtClean="0"/>
              <a:pPr/>
              <a:t>8.3.2019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8C50F-FE57-455A-BFD7-9A30AF2266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980728"/>
            <a:ext cx="1777470" cy="4886673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324600" cy="48146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6DA6D-9963-4813-BA26-75F20456322D}" type="datetimeFigureOut">
              <a:rPr lang="sr-Latn-CS" smtClean="0"/>
              <a:pPr/>
              <a:t>8.3.2019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8C50F-FE57-455A-BFD7-9A30AF2266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dirty="0" smtClean="0"/>
              <a:t>Uredite stilove teksta matrice</a:t>
            </a:r>
          </a:p>
          <a:p>
            <a:pPr lvl="1" eaLnBrk="1" latinLnBrk="0" hangingPunct="1"/>
            <a:r>
              <a:rPr lang="hr-HR" dirty="0" smtClean="0"/>
              <a:t>Druga razina</a:t>
            </a:r>
          </a:p>
          <a:p>
            <a:pPr lvl="2" eaLnBrk="1" latinLnBrk="0" hangingPunct="1"/>
            <a:r>
              <a:rPr lang="hr-HR" dirty="0" smtClean="0"/>
              <a:t>Treća razina</a:t>
            </a:r>
          </a:p>
          <a:p>
            <a:pPr lvl="3" eaLnBrk="1" latinLnBrk="0" hangingPunct="1"/>
            <a:r>
              <a:rPr lang="hr-HR" dirty="0" smtClean="0"/>
              <a:t>Četvrta razina</a:t>
            </a:r>
          </a:p>
          <a:p>
            <a:pPr lvl="4" eaLnBrk="1" latinLnBrk="0" hangingPunct="1"/>
            <a:r>
              <a:rPr lang="hr-HR" dirty="0" smtClean="0"/>
              <a:t>Peta razina</a:t>
            </a:r>
            <a:endParaRPr kumimoji="0" lang="en-US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6DA6D-9963-4813-BA26-75F20456322D}" type="datetimeFigureOut">
              <a:rPr lang="sr-Latn-CS" smtClean="0"/>
              <a:pPr/>
              <a:t>8.3.2019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8C50F-FE57-455A-BFD7-9A30AF22660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6DA6D-9963-4813-BA26-75F20456322D}" type="datetimeFigureOut">
              <a:rPr lang="sr-Latn-CS" smtClean="0"/>
              <a:pPr/>
              <a:t>8.3.2019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8C50F-FE57-455A-BFD7-9A30AF22660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874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874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6DA6D-9963-4813-BA26-75F20456322D}" type="datetimeFigureOut">
              <a:rPr lang="sr-Latn-CS" smtClean="0"/>
              <a:pPr/>
              <a:t>8.3.2019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8C50F-FE57-455A-BFD7-9A30AF22660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276872"/>
            <a:ext cx="4040188" cy="310918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276872"/>
            <a:ext cx="4041775" cy="310918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6DA6D-9963-4813-BA26-75F20456322D}" type="datetimeFigureOut">
              <a:rPr lang="sr-Latn-CS" smtClean="0"/>
              <a:pPr/>
              <a:t>8.3.2019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8C50F-FE57-455A-BFD7-9A30AF2266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6DA6D-9963-4813-BA26-75F20456322D}" type="datetimeFigureOut">
              <a:rPr lang="sr-Latn-CS" smtClean="0"/>
              <a:pPr/>
              <a:t>8.3.2019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8C50F-FE57-455A-BFD7-9A30AF22660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6DA6D-9963-4813-BA26-75F20456322D}" type="datetimeFigureOut">
              <a:rPr lang="sr-Latn-CS" smtClean="0"/>
              <a:pPr/>
              <a:t>8.3.2019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8C50F-FE57-455A-BFD7-9A30AF2266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980728"/>
            <a:ext cx="7479792" cy="3865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586DA6D-9963-4813-BA26-75F20456322D}" type="datetimeFigureOut">
              <a:rPr lang="sr-Latn-CS" smtClean="0"/>
              <a:pPr/>
              <a:t>8.3.2019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8C50F-FE57-455A-BFD7-9A30AF2266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908720"/>
            <a:ext cx="8686800" cy="367036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86DA6D-9963-4813-BA26-75F20456322D}" type="datetimeFigureOut">
              <a:rPr lang="sr-Latn-CS" smtClean="0"/>
              <a:pPr/>
              <a:t>8.3.2019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C8C50F-FE57-455A-BFD7-9A30AF22660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8229600" cy="3874435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dirty="0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dirty="0" smtClean="0"/>
              <a:t>Druga razina</a:t>
            </a:r>
          </a:p>
          <a:p>
            <a:pPr lvl="2" eaLnBrk="1" latinLnBrk="0" hangingPunct="1"/>
            <a:r>
              <a:rPr kumimoji="0" lang="hr-HR" dirty="0" smtClean="0"/>
              <a:t>Treća razina</a:t>
            </a:r>
          </a:p>
          <a:p>
            <a:pPr lvl="3" eaLnBrk="1" latinLnBrk="0" hangingPunct="1"/>
            <a:r>
              <a:rPr kumimoji="0" lang="hr-HR" dirty="0" smtClean="0"/>
              <a:t>Četvrta razina</a:t>
            </a:r>
          </a:p>
          <a:p>
            <a:pPr lvl="4" eaLnBrk="1" latinLnBrk="0" hangingPunct="1"/>
            <a:r>
              <a:rPr kumimoji="0" lang="hr-HR" dirty="0" smtClean="0"/>
              <a:t>Peta razina</a:t>
            </a:r>
            <a:endParaRPr kumimoji="0" lang="en-US" dirty="0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586DA6D-9963-4813-BA26-75F20456322D}" type="datetimeFigureOut">
              <a:rPr lang="sr-Latn-CS" smtClean="0"/>
              <a:pPr/>
              <a:t>8.3.2019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C8C50F-FE57-455A-BFD7-9A30AF22660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just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just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just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just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just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544" y="1752601"/>
            <a:ext cx="7990656" cy="1829761"/>
          </a:xfrm>
        </p:spPr>
        <p:txBody>
          <a:bodyPr/>
          <a:lstStyle/>
          <a:p>
            <a:r>
              <a:rPr lang="hr-HR" dirty="0">
                <a:effectLst/>
              </a:rPr>
              <a:t>6. Internet </a:t>
            </a:r>
            <a:r>
              <a:rPr lang="hr-HR" dirty="0" smtClean="0">
                <a:effectLst/>
              </a:rPr>
              <a:t>i elektronička </a:t>
            </a:r>
            <a:r>
              <a:rPr lang="hr-HR" dirty="0">
                <a:effectLst/>
              </a:rPr>
              <a:t>pošta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000" b="1" dirty="0" err="1" smtClean="0"/>
              <a:t>6.1</a:t>
            </a:r>
            <a:r>
              <a:rPr lang="hr-HR" sz="4000" b="1" dirty="0" smtClean="0"/>
              <a:t>. Osnovne usluge </a:t>
            </a:r>
            <a:r>
              <a:rPr lang="hr-HR" sz="4000" b="1" dirty="0" err="1"/>
              <a:t>i</a:t>
            </a:r>
            <a:r>
              <a:rPr lang="hr-HR" sz="4000" b="1" dirty="0" err="1" smtClean="0"/>
              <a:t>nterneta</a:t>
            </a:r>
            <a:endParaRPr lang="hr-HR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0511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68893" y="1503313"/>
            <a:ext cx="1475108" cy="147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2132856"/>
            <a:ext cx="8507288" cy="4392488"/>
          </a:xfrm>
        </p:spPr>
        <p:txBody>
          <a:bodyPr>
            <a:normAutofit/>
          </a:bodyPr>
          <a:lstStyle/>
          <a:p>
            <a:pPr algn="l"/>
            <a:r>
              <a:rPr lang="hr-HR" dirty="0"/>
              <a:t>e</a:t>
            </a:r>
            <a:r>
              <a:rPr lang="hr-HR" dirty="0" smtClean="0"/>
              <a:t>lektronička </a:t>
            </a:r>
            <a:r>
              <a:rPr lang="hr-HR" dirty="0"/>
              <a:t>pošta </a:t>
            </a:r>
            <a:r>
              <a:rPr lang="hr-HR" dirty="0" smtClean="0"/>
              <a:t>(</a:t>
            </a:r>
            <a:r>
              <a:rPr lang="hr-HR" i="1" dirty="0"/>
              <a:t>e-mail</a:t>
            </a:r>
            <a:r>
              <a:rPr lang="hr-HR" dirty="0"/>
              <a:t>) namijenjena je </a:t>
            </a:r>
            <a:endParaRPr lang="hr-HR" dirty="0" smtClean="0"/>
          </a:p>
          <a:p>
            <a:pPr marL="109728" indent="0" algn="l">
              <a:buNone/>
            </a:pPr>
            <a:r>
              <a:rPr lang="hr-HR" dirty="0" smtClean="0"/>
              <a:t>   razmjenjivanju </a:t>
            </a:r>
            <a:r>
              <a:rPr lang="hr-HR" dirty="0"/>
              <a:t>tekstualnih </a:t>
            </a:r>
            <a:r>
              <a:rPr lang="hr-HR" dirty="0" smtClean="0"/>
              <a:t>poruka</a:t>
            </a:r>
          </a:p>
          <a:p>
            <a:pPr algn="l"/>
            <a:r>
              <a:rPr lang="hr-HR" dirty="0"/>
              <a:t>u</a:t>
            </a:r>
            <a:r>
              <a:rPr lang="hr-HR" dirty="0" smtClean="0"/>
              <a:t>z poruku mogu </a:t>
            </a:r>
            <a:r>
              <a:rPr lang="hr-HR" dirty="0"/>
              <a:t>biti priložene datoteke (slike, glazba, dokumenti i sl.) koje zovemo </a:t>
            </a:r>
            <a:r>
              <a:rPr lang="hr-HR" b="1" dirty="0"/>
              <a:t>privitak</a:t>
            </a:r>
            <a:r>
              <a:rPr lang="hr-HR" dirty="0"/>
              <a:t> (</a:t>
            </a:r>
            <a:r>
              <a:rPr lang="hr-HR" i="1" dirty="0" err="1"/>
              <a:t>Attachment</a:t>
            </a:r>
            <a:r>
              <a:rPr lang="hr-HR" dirty="0" smtClean="0"/>
              <a:t>) </a:t>
            </a:r>
          </a:p>
          <a:p>
            <a:pPr algn="l"/>
            <a:r>
              <a:rPr lang="hr-HR" dirty="0"/>
              <a:t>n</a:t>
            </a:r>
            <a:r>
              <a:rPr lang="hr-HR" dirty="0" smtClean="0"/>
              <a:t>akon </a:t>
            </a:r>
            <a:r>
              <a:rPr lang="hr-HR" dirty="0"/>
              <a:t>što pošiljatelj pošalje poruku ona se smješta u primateljev poštanski </a:t>
            </a:r>
            <a:r>
              <a:rPr lang="hr-HR" dirty="0" smtClean="0"/>
              <a:t>sandučić</a:t>
            </a:r>
          </a:p>
          <a:p>
            <a:pPr algn="l"/>
            <a:r>
              <a:rPr lang="hr-HR" dirty="0"/>
              <a:t>p</a:t>
            </a:r>
            <a:r>
              <a:rPr lang="hr-HR" dirty="0" smtClean="0"/>
              <a:t>ristiglu </a:t>
            </a:r>
            <a:r>
              <a:rPr lang="hr-HR" dirty="0"/>
              <a:t>poštu primatelj može otvoriti </a:t>
            </a:r>
            <a:r>
              <a:rPr lang="hr-HR" dirty="0" smtClean="0"/>
              <a:t>naknadno </a:t>
            </a:r>
          </a:p>
          <a:p>
            <a:pPr algn="l"/>
            <a:r>
              <a:rPr lang="hr-HR" dirty="0" smtClean="0"/>
              <a:t>sudionici </a:t>
            </a:r>
            <a:r>
              <a:rPr lang="hr-HR" dirty="0"/>
              <a:t>komunikacije moraju imati </a:t>
            </a:r>
            <a:r>
              <a:rPr lang="hr-HR" b="1" dirty="0"/>
              <a:t>adresu elektroničke </a:t>
            </a:r>
            <a:r>
              <a:rPr lang="hr-HR" b="1" dirty="0" smtClean="0"/>
              <a:t>pošte</a:t>
            </a:r>
            <a:endParaRPr lang="hr-HR" b="1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Elektronička pošta (e-mail)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543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2132856"/>
            <a:ext cx="8579296" cy="3874435"/>
          </a:xfrm>
        </p:spPr>
        <p:txBody>
          <a:bodyPr/>
          <a:lstStyle/>
          <a:p>
            <a:r>
              <a:rPr lang="hr-HR" dirty="0">
                <a:latin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vi-VN" dirty="0" smtClean="0">
                <a:latin typeface="Calibri" panose="020F0502020204030204" pitchFamily="34" charset="0"/>
                <a:cs typeface="Arial" panose="020B0604020202020204" pitchFamily="34" charset="0"/>
              </a:rPr>
              <a:t>nternet </a:t>
            </a:r>
            <a:r>
              <a:rPr lang="hr-HR" dirty="0" smtClean="0">
                <a:latin typeface="Calibri" panose="020F0502020204030204" pitchFamily="34" charset="0"/>
                <a:cs typeface="Arial" panose="020B0604020202020204" pitchFamily="34" charset="0"/>
              </a:rPr>
              <a:t>je </a:t>
            </a:r>
            <a:r>
              <a:rPr lang="vi-VN" dirty="0" smtClean="0">
                <a:latin typeface="Calibri" panose="020F0502020204030204" pitchFamily="34" charset="0"/>
                <a:cs typeface="Arial" panose="020B0604020202020204" pitchFamily="34" charset="0"/>
              </a:rPr>
              <a:t>mreža </a:t>
            </a:r>
            <a:r>
              <a:rPr lang="vi-VN" dirty="0">
                <a:latin typeface="Calibri" panose="020F0502020204030204" pitchFamily="34" charset="0"/>
                <a:cs typeface="Arial" panose="020B0604020202020204" pitchFamily="34" charset="0"/>
              </a:rPr>
              <a:t>međusobno povezanih </a:t>
            </a:r>
            <a:r>
              <a:rPr lang="vi-VN" dirty="0" smtClean="0">
                <a:latin typeface="Calibri" panose="020F0502020204030204" pitchFamily="34" charset="0"/>
                <a:cs typeface="Arial" panose="020B0604020202020204" pitchFamily="34" charset="0"/>
              </a:rPr>
              <a:t>računala</a:t>
            </a:r>
            <a:endParaRPr lang="hr-HR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hr-HR" dirty="0">
                <a:latin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vi-VN" dirty="0" smtClean="0">
                <a:latin typeface="Calibri" panose="020F0502020204030204" pitchFamily="34" charset="0"/>
                <a:cs typeface="Arial" panose="020B0604020202020204" pitchFamily="34" charset="0"/>
              </a:rPr>
              <a:t>eka</a:t>
            </a:r>
            <a:r>
              <a:rPr lang="hr-HR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dirty="0" smtClean="0">
                <a:latin typeface="Calibri" panose="020F0502020204030204" pitchFamily="34" charset="0"/>
                <a:cs typeface="Arial" panose="020B0604020202020204" pitchFamily="34" charset="0"/>
              </a:rPr>
              <a:t>računala </a:t>
            </a:r>
            <a:r>
              <a:rPr lang="vi-VN" dirty="0">
                <a:latin typeface="Calibri" panose="020F0502020204030204" pitchFamily="34" charset="0"/>
                <a:cs typeface="Arial" panose="020B0604020202020204" pitchFamily="34" charset="0"/>
              </a:rPr>
              <a:t>nude sadržaje i </a:t>
            </a:r>
            <a:r>
              <a:rPr lang="vi-VN" dirty="0" smtClean="0">
                <a:latin typeface="Calibri" panose="020F0502020204030204" pitchFamily="34" charset="0"/>
                <a:cs typeface="Arial" panose="020B0604020202020204" pitchFamily="34" charset="0"/>
              </a:rPr>
              <a:t>usluge</a:t>
            </a:r>
            <a:r>
              <a:rPr lang="hr-HR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vi-VN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poslužitelji</a:t>
            </a:r>
            <a:r>
              <a:rPr lang="vi-VN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vi-VN" i="1" dirty="0">
                <a:latin typeface="Calibri" panose="020F0502020204030204" pitchFamily="34" charset="0"/>
                <a:cs typeface="Arial" panose="020B0604020202020204" pitchFamily="34" charset="0"/>
              </a:rPr>
              <a:t>servers</a:t>
            </a:r>
            <a:r>
              <a:rPr lang="vi-VN" dirty="0" smtClean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hr-HR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hr-HR" dirty="0">
                <a:latin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hr-HR" dirty="0" smtClean="0">
                <a:latin typeface="Calibri" panose="020F0502020204030204" pitchFamily="34" charset="0"/>
                <a:cs typeface="Arial" panose="020B0604020202020204" pitchFamily="34" charset="0"/>
              </a:rPr>
              <a:t>ruga računala </a:t>
            </a:r>
            <a:r>
              <a:rPr lang="vi-VN" dirty="0" smtClean="0">
                <a:latin typeface="Calibri" panose="020F0502020204030204" pitchFamily="34" charset="0"/>
                <a:cs typeface="Arial" panose="020B0604020202020204" pitchFamily="34" charset="0"/>
              </a:rPr>
              <a:t>im </a:t>
            </a:r>
            <a:r>
              <a:rPr lang="vi-VN" dirty="0">
                <a:latin typeface="Calibri" panose="020F0502020204030204" pitchFamily="34" charset="0"/>
                <a:cs typeface="Arial" panose="020B0604020202020204" pitchFamily="34" charset="0"/>
              </a:rPr>
              <a:t>pristupaju i koriste se njihovim </a:t>
            </a:r>
            <a:r>
              <a:rPr lang="vi-VN" dirty="0" smtClean="0">
                <a:latin typeface="Calibri" panose="020F0502020204030204" pitchFamily="34" charset="0"/>
                <a:cs typeface="Arial" panose="020B0604020202020204" pitchFamily="34" charset="0"/>
              </a:rPr>
              <a:t>podatcima</a:t>
            </a:r>
            <a:r>
              <a:rPr lang="hr-HR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vi-VN" b="1" dirty="0" smtClean="0">
                <a:latin typeface="Calibri" panose="020F0502020204030204" pitchFamily="34" charset="0"/>
                <a:cs typeface="Arial" panose="020B0604020202020204" pitchFamily="34" charset="0"/>
              </a:rPr>
              <a:t>klijenti</a:t>
            </a:r>
            <a:r>
              <a:rPr lang="vi-VN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vi-VN" i="1" dirty="0">
                <a:latin typeface="Calibri" panose="020F0502020204030204" pitchFamily="34" charset="0"/>
                <a:cs typeface="Arial" panose="020B0604020202020204" pitchFamily="34" charset="0"/>
              </a:rPr>
              <a:t>clients</a:t>
            </a:r>
            <a:r>
              <a:rPr lang="vi-VN" dirty="0" smtClean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hr-HR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računala</a:t>
            </a:r>
            <a:endParaRPr lang="hr-H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1132" y="4368800"/>
            <a:ext cx="2692401" cy="242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92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36504"/>
          </a:xfrm>
        </p:spPr>
        <p:txBody>
          <a:bodyPr>
            <a:normAutofit/>
          </a:bodyPr>
          <a:lstStyle/>
          <a:p>
            <a:r>
              <a:rPr lang="hr-HR" dirty="0">
                <a:latin typeface="Calibri" panose="020F0502020204030204" pitchFamily="34" charset="0"/>
                <a:cs typeface="Arial" panose="020B0604020202020204" pitchFamily="34" charset="0"/>
              </a:rPr>
              <a:t>Što je I</a:t>
            </a:r>
            <a:r>
              <a:rPr lang="hr-HR" dirty="0" smtClean="0">
                <a:latin typeface="Calibri" panose="020F0502020204030204" pitchFamily="34" charset="0"/>
                <a:cs typeface="Arial" panose="020B0604020202020204" pitchFamily="34" charset="0"/>
              </a:rPr>
              <a:t>nternet</a:t>
            </a:r>
            <a:r>
              <a:rPr lang="hr-HR" dirty="0">
                <a:latin typeface="Calibri" panose="020F050202020403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hr-HR" dirty="0" smtClean="0">
                <a:latin typeface="Calibri" panose="020F0502020204030204" pitchFamily="34" charset="0"/>
                <a:cs typeface="Arial" panose="020B0604020202020204" pitchFamily="34" charset="0"/>
              </a:rPr>
              <a:t>Kako </a:t>
            </a:r>
            <a:r>
              <a:rPr lang="hr-HR" dirty="0">
                <a:latin typeface="Calibri" panose="020F0502020204030204" pitchFamily="34" charset="0"/>
                <a:cs typeface="Arial" panose="020B0604020202020204" pitchFamily="34" charset="0"/>
              </a:rPr>
              <a:t>je I</a:t>
            </a:r>
            <a:r>
              <a:rPr lang="hr-HR" dirty="0" smtClean="0">
                <a:latin typeface="Calibri" panose="020F0502020204030204" pitchFamily="34" charset="0"/>
                <a:cs typeface="Arial" panose="020B0604020202020204" pitchFamily="34" charset="0"/>
              </a:rPr>
              <a:t>nternet </a:t>
            </a:r>
            <a:r>
              <a:rPr lang="hr-HR" dirty="0">
                <a:latin typeface="Calibri" panose="020F0502020204030204" pitchFamily="34" charset="0"/>
                <a:cs typeface="Arial" panose="020B0604020202020204" pitchFamily="34" charset="0"/>
              </a:rPr>
              <a:t>nastao? </a:t>
            </a:r>
          </a:p>
          <a:p>
            <a:r>
              <a:rPr lang="hr-HR" dirty="0" smtClean="0">
                <a:latin typeface="Calibri" panose="020F0502020204030204" pitchFamily="34" charset="0"/>
                <a:cs typeface="Arial" panose="020B0604020202020204" pitchFamily="34" charset="0"/>
              </a:rPr>
              <a:t>Opiši </a:t>
            </a:r>
            <a:r>
              <a:rPr lang="hr-HR" dirty="0">
                <a:latin typeface="Calibri" panose="020F0502020204030204" pitchFamily="34" charset="0"/>
                <a:cs typeface="Arial" panose="020B0604020202020204" pitchFamily="34" charset="0"/>
              </a:rPr>
              <a:t>podrijetlo riječi I</a:t>
            </a:r>
            <a:r>
              <a:rPr lang="hr-HR" dirty="0" smtClean="0">
                <a:latin typeface="Calibri" panose="020F0502020204030204" pitchFamily="34" charset="0"/>
                <a:cs typeface="Arial" panose="020B0604020202020204" pitchFamily="34" charset="0"/>
              </a:rPr>
              <a:t>nternet</a:t>
            </a:r>
            <a:r>
              <a:rPr lang="hr-HR" dirty="0"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hr-HR" dirty="0" smtClean="0">
                <a:latin typeface="Calibri" panose="020F0502020204030204" pitchFamily="34" charset="0"/>
                <a:cs typeface="Arial" panose="020B0604020202020204" pitchFamily="34" charset="0"/>
              </a:rPr>
              <a:t>Navedi </a:t>
            </a:r>
            <a:r>
              <a:rPr lang="hr-HR" dirty="0">
                <a:latin typeface="Calibri" panose="020F0502020204030204" pitchFamily="34" charset="0"/>
                <a:cs typeface="Arial" panose="020B0604020202020204" pitchFamily="34" charset="0"/>
              </a:rPr>
              <a:t>neke internetske servise. </a:t>
            </a:r>
          </a:p>
          <a:p>
            <a:r>
              <a:rPr lang="hr-HR" dirty="0" smtClean="0">
                <a:latin typeface="Calibri" panose="020F0502020204030204" pitchFamily="34" charset="0"/>
                <a:cs typeface="Arial" panose="020B0604020202020204" pitchFamily="34" charset="0"/>
              </a:rPr>
              <a:t>Navedi </a:t>
            </a:r>
            <a:r>
              <a:rPr lang="hr-HR" dirty="0">
                <a:latin typeface="Calibri" panose="020F0502020204030204" pitchFamily="34" charset="0"/>
                <a:cs typeface="Arial" panose="020B0604020202020204" pitchFamily="34" charset="0"/>
              </a:rPr>
              <a:t>prednosti I</a:t>
            </a:r>
            <a:r>
              <a:rPr lang="hr-HR" dirty="0" smtClean="0">
                <a:latin typeface="Calibri" panose="020F0502020204030204" pitchFamily="34" charset="0"/>
                <a:cs typeface="Arial" panose="020B0604020202020204" pitchFamily="34" charset="0"/>
              </a:rPr>
              <a:t>nterneta</a:t>
            </a:r>
            <a:r>
              <a:rPr lang="hr-HR" dirty="0"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hr-HR" dirty="0" smtClean="0">
                <a:latin typeface="Calibri" panose="020F0502020204030204" pitchFamily="34" charset="0"/>
                <a:cs typeface="Arial" panose="020B0604020202020204" pitchFamily="34" charset="0"/>
              </a:rPr>
              <a:t>Navedi </a:t>
            </a:r>
            <a:r>
              <a:rPr lang="hr-HR" dirty="0">
                <a:latin typeface="Calibri" panose="020F0502020204030204" pitchFamily="34" charset="0"/>
                <a:cs typeface="Arial" panose="020B0604020202020204" pitchFamily="34" charset="0"/>
              </a:rPr>
              <a:t>nedostatke I</a:t>
            </a:r>
            <a:r>
              <a:rPr lang="hr-HR" dirty="0" smtClean="0">
                <a:latin typeface="Calibri" panose="020F0502020204030204" pitchFamily="34" charset="0"/>
                <a:cs typeface="Arial" panose="020B0604020202020204" pitchFamily="34" charset="0"/>
              </a:rPr>
              <a:t>nterneta</a:t>
            </a:r>
            <a:r>
              <a:rPr lang="hr-HR" dirty="0"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vi-VN" dirty="0" smtClean="0">
                <a:latin typeface="Calibri" panose="020F0502020204030204" pitchFamily="34" charset="0"/>
                <a:cs typeface="Arial" panose="020B0604020202020204" pitchFamily="34" charset="0"/>
              </a:rPr>
              <a:t>Koja </a:t>
            </a:r>
            <a:r>
              <a:rPr lang="vi-VN" dirty="0">
                <a:latin typeface="Calibri" panose="020F0502020204030204" pitchFamily="34" charset="0"/>
                <a:cs typeface="Arial" panose="020B0604020202020204" pitchFamily="34" charset="0"/>
              </a:rPr>
              <a:t>je razlika između pojmova </a:t>
            </a:r>
            <a:r>
              <a:rPr lang="hr-HR" dirty="0">
                <a:latin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vi-VN" dirty="0" smtClean="0">
                <a:latin typeface="Calibri" panose="020F0502020204030204" pitchFamily="34" charset="0"/>
                <a:cs typeface="Arial" panose="020B0604020202020204" pitchFamily="34" charset="0"/>
              </a:rPr>
              <a:t>nternet </a:t>
            </a:r>
            <a:r>
              <a:rPr lang="vi-VN" dirty="0">
                <a:latin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hr-HR" dirty="0" smtClean="0">
                <a:latin typeface="Calibri" panose="020F0502020204030204" pitchFamily="34" charset="0"/>
                <a:cs typeface="Arial" panose="020B0604020202020204" pitchFamily="34" charset="0"/>
              </a:rPr>
              <a:t>WWW</a:t>
            </a:r>
            <a:r>
              <a:rPr lang="vi-VN" dirty="0" smtClean="0">
                <a:latin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vi-VN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  <a:cs typeface="Arial" panose="020B0604020202020204" pitchFamily="34" charset="0"/>
              </a:rPr>
              <a:t>Što </a:t>
            </a:r>
            <a:r>
              <a:rPr lang="hr-HR" dirty="0">
                <a:latin typeface="Calibri" panose="020F0502020204030204" pitchFamily="34" charset="0"/>
                <a:cs typeface="Arial" panose="020B0604020202020204" pitchFamily="34" charset="0"/>
              </a:rPr>
              <a:t>je </a:t>
            </a:r>
            <a:r>
              <a:rPr lang="hr-HR" dirty="0" smtClean="0">
                <a:latin typeface="Calibri" panose="020F0502020204030204" pitchFamily="34" charset="0"/>
                <a:cs typeface="Arial" panose="020B0604020202020204" pitchFamily="34" charset="0"/>
              </a:rPr>
              <a:t>WWW? </a:t>
            </a:r>
            <a:endParaRPr lang="hr-HR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  <a:cs typeface="Arial" panose="020B0604020202020204" pitchFamily="34" charset="0"/>
              </a:rPr>
              <a:t>Što </a:t>
            </a:r>
            <a:r>
              <a:rPr lang="hr-HR" dirty="0">
                <a:latin typeface="Calibri" panose="020F0502020204030204" pitchFamily="34" charset="0"/>
                <a:cs typeface="Arial" panose="020B0604020202020204" pitchFamily="34" charset="0"/>
              </a:rPr>
              <a:t>je elektronička pošta (e-mail)? 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 za ponavljanje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219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2132856"/>
            <a:ext cx="8003232" cy="3874435"/>
          </a:xfrm>
        </p:spPr>
        <p:txBody>
          <a:bodyPr>
            <a:normAutofit/>
          </a:bodyPr>
          <a:lstStyle/>
          <a:p>
            <a:r>
              <a:rPr lang="hr-HR" sz="2800" dirty="0" smtClean="0">
                <a:cs typeface="Arial" panose="020B0604020202020204" pitchFamily="34" charset="0"/>
              </a:rPr>
              <a:t>Jeste </a:t>
            </a:r>
            <a:r>
              <a:rPr lang="hr-HR" sz="2800" dirty="0">
                <a:cs typeface="Arial" panose="020B0604020202020204" pitchFamily="34" charset="0"/>
              </a:rPr>
              <a:t>li čuli za </a:t>
            </a:r>
            <a:r>
              <a:rPr lang="hr-HR" sz="2800" dirty="0" err="1" smtClean="0">
                <a:cs typeface="Arial" panose="020B0604020202020204" pitchFamily="34" charset="0"/>
              </a:rPr>
              <a:t>internet</a:t>
            </a:r>
            <a:r>
              <a:rPr lang="hr-HR" sz="2800" dirty="0">
                <a:cs typeface="Arial" panose="020B0604020202020204" pitchFamily="34" charset="0"/>
              </a:rPr>
              <a:t>? </a:t>
            </a:r>
            <a:endParaRPr lang="hr-HR" sz="2800" dirty="0" smtClean="0">
              <a:cs typeface="Arial" panose="020B0604020202020204" pitchFamily="34" charset="0"/>
            </a:endParaRPr>
          </a:p>
          <a:p>
            <a:r>
              <a:rPr lang="hr-HR" sz="2800" dirty="0" smtClean="0">
                <a:cs typeface="Arial" panose="020B0604020202020204" pitchFamily="34" charset="0"/>
              </a:rPr>
              <a:t>Znate </a:t>
            </a:r>
            <a:r>
              <a:rPr lang="hr-HR" sz="2800" dirty="0">
                <a:cs typeface="Arial" panose="020B0604020202020204" pitchFamily="34" charset="0"/>
              </a:rPr>
              <a:t>li što je to? </a:t>
            </a:r>
            <a:endParaRPr lang="hr-HR" sz="2800" dirty="0" smtClean="0">
              <a:cs typeface="Arial" panose="020B0604020202020204" pitchFamily="34" charset="0"/>
            </a:endParaRPr>
          </a:p>
          <a:p>
            <a:r>
              <a:rPr lang="hr-HR" sz="2800" dirty="0" smtClean="0">
                <a:cs typeface="Arial" panose="020B0604020202020204" pitchFamily="34" charset="0"/>
              </a:rPr>
              <a:t>Znate </a:t>
            </a:r>
            <a:r>
              <a:rPr lang="hr-HR" sz="2800" dirty="0">
                <a:cs typeface="Arial" panose="020B0604020202020204" pitchFamily="34" charset="0"/>
              </a:rPr>
              <a:t>li da </a:t>
            </a:r>
            <a:r>
              <a:rPr lang="hr-HR" sz="2800" dirty="0" err="1" smtClean="0">
                <a:cs typeface="Arial" panose="020B0604020202020204" pitchFamily="34" charset="0"/>
              </a:rPr>
              <a:t>internet</a:t>
            </a:r>
            <a:r>
              <a:rPr lang="hr-HR" sz="2800" dirty="0" smtClean="0">
                <a:cs typeface="Arial" panose="020B0604020202020204" pitchFamily="34" charset="0"/>
              </a:rPr>
              <a:t> </a:t>
            </a:r>
            <a:r>
              <a:rPr lang="hr-HR" sz="2800" dirty="0">
                <a:cs typeface="Arial" panose="020B0604020202020204" pitchFamily="34" charset="0"/>
              </a:rPr>
              <a:t>omogućuje jednostavan i brz način komunikacije? 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48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71" t="14233" r="6933" b="12946"/>
          <a:stretch/>
        </p:blipFill>
        <p:spPr bwMode="auto">
          <a:xfrm>
            <a:off x="2154819" y="4424688"/>
            <a:ext cx="3929349" cy="243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31032" y="1988840"/>
            <a:ext cx="8712968" cy="3833758"/>
          </a:xfrm>
        </p:spPr>
        <p:txBody>
          <a:bodyPr>
            <a:normAutofit/>
          </a:bodyPr>
          <a:lstStyle/>
          <a:p>
            <a:pPr algn="l"/>
            <a:r>
              <a:rPr lang="hr-HR" sz="2400" dirty="0">
                <a:latin typeface="Calibri" panose="020F0502020204030204" pitchFamily="34" charset="0"/>
              </a:rPr>
              <a:t>i</a:t>
            </a:r>
            <a:r>
              <a:rPr lang="vi-VN" sz="2400" dirty="0" smtClean="0">
                <a:latin typeface="Calibri" panose="020F0502020204030204" pitchFamily="34" charset="0"/>
              </a:rPr>
              <a:t>nternet </a:t>
            </a:r>
            <a:r>
              <a:rPr lang="vi-VN" sz="2400" dirty="0">
                <a:latin typeface="Calibri" panose="020F0502020204030204" pitchFamily="34" charset="0"/>
              </a:rPr>
              <a:t>je </a:t>
            </a:r>
            <a:r>
              <a:rPr lang="vi-VN" sz="2400" dirty="0" smtClean="0">
                <a:latin typeface="Calibri" panose="020F0502020204030204" pitchFamily="34" charset="0"/>
              </a:rPr>
              <a:t>svjetska </a:t>
            </a:r>
            <a:r>
              <a:rPr lang="vi-VN" sz="2400" dirty="0">
                <a:latin typeface="Calibri" panose="020F0502020204030204" pitchFamily="34" charset="0"/>
              </a:rPr>
              <a:t>računalna mreža koja povezuje mnoga računala </a:t>
            </a:r>
            <a:r>
              <a:rPr lang="vi-VN" sz="2400" dirty="0" smtClean="0">
                <a:latin typeface="Calibri" panose="020F0502020204030204" pitchFamily="34" charset="0"/>
              </a:rPr>
              <a:t>i </a:t>
            </a:r>
            <a:r>
              <a:rPr lang="vi-VN" sz="2400" dirty="0">
                <a:latin typeface="Calibri" panose="020F0502020204030204" pitchFamily="34" charset="0"/>
              </a:rPr>
              <a:t>druge računalne mreže </a:t>
            </a:r>
            <a:r>
              <a:rPr lang="vi-VN" sz="2400" dirty="0" smtClean="0">
                <a:latin typeface="Calibri" panose="020F0502020204030204" pitchFamily="34" charset="0"/>
              </a:rPr>
              <a:t>u </a:t>
            </a:r>
            <a:r>
              <a:rPr lang="vi-VN" sz="2400" dirty="0">
                <a:latin typeface="Calibri" panose="020F0502020204030204" pitchFamily="34" charset="0"/>
              </a:rPr>
              <a:t>jednu </a:t>
            </a:r>
            <a:r>
              <a:rPr lang="vi-VN" sz="2400" dirty="0" smtClean="0">
                <a:latin typeface="Calibri" panose="020F0502020204030204" pitchFamily="34" charset="0"/>
              </a:rPr>
              <a:t>cjelinu</a:t>
            </a:r>
            <a:endParaRPr lang="hr-HR" sz="2400" dirty="0" smtClean="0">
              <a:latin typeface="Calibri" panose="020F0502020204030204" pitchFamily="34" charset="0"/>
            </a:endParaRPr>
          </a:p>
          <a:p>
            <a:pPr algn="l"/>
            <a:r>
              <a:rPr lang="hr-H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cilj: r</a:t>
            </a:r>
            <a:r>
              <a:rPr lang="vi-VN" sz="2400" dirty="0" smtClean="0">
                <a:latin typeface="Calibri" panose="020F0502020204030204" pitchFamily="34" charset="0"/>
              </a:rPr>
              <a:t>azmjen</a:t>
            </a:r>
            <a:r>
              <a:rPr lang="hr-H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vi-VN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Calibri" panose="020F0502020204030204" pitchFamily="34" charset="0"/>
              </a:rPr>
              <a:t>podataka i korištenja raznih sadržaja, usluga i </a:t>
            </a:r>
            <a:r>
              <a:rPr lang="vi-VN" sz="2400" dirty="0" smtClean="0">
                <a:latin typeface="Calibri" panose="020F0502020204030204" pitchFamily="34" charset="0"/>
              </a:rPr>
              <a:t>servisa</a:t>
            </a:r>
            <a:r>
              <a:rPr lang="hr-HR" sz="2400" dirty="0" smtClean="0"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latin typeface="Calibri" panose="020F0502020204030204" pitchFamily="34" charset="0"/>
              </a:rPr>
              <a:t>(</a:t>
            </a:r>
            <a:r>
              <a:rPr lang="vi-VN" sz="2400" i="1" dirty="0" smtClean="0">
                <a:latin typeface="Calibri" panose="020F0502020204030204" pitchFamily="34" charset="0"/>
              </a:rPr>
              <a:t>www</a:t>
            </a:r>
            <a:r>
              <a:rPr lang="vi-VN" sz="2400" dirty="0">
                <a:latin typeface="Calibri" panose="020F0502020204030204" pitchFamily="34" charset="0"/>
              </a:rPr>
              <a:t>, elektronička pošta</a:t>
            </a:r>
            <a:r>
              <a:rPr lang="vi-VN" sz="2400" dirty="0" smtClean="0">
                <a:latin typeface="Calibri" panose="020F0502020204030204" pitchFamily="34" charset="0"/>
              </a:rPr>
              <a:t>)</a:t>
            </a:r>
            <a:endParaRPr lang="hr-HR" sz="2400" dirty="0" smtClean="0">
              <a:latin typeface="Calibri" panose="020F0502020204030204" pitchFamily="34" charset="0"/>
            </a:endParaRPr>
          </a:p>
          <a:p>
            <a:pPr algn="l"/>
            <a:r>
              <a:rPr lang="vi-VN" sz="2400" dirty="0" smtClean="0">
                <a:latin typeface="Calibri" panose="020F0502020204030204" pitchFamily="34" charset="0"/>
              </a:rPr>
              <a:t>naziva</a:t>
            </a:r>
            <a:r>
              <a:rPr lang="hr-HR" sz="2400" dirty="0" smtClean="0">
                <a:latin typeface="Calibri" panose="020F0502020204030204" pitchFamily="34" charset="0"/>
              </a:rPr>
              <a:t> se </a:t>
            </a:r>
            <a:r>
              <a:rPr lang="vi-VN" sz="2400" dirty="0" smtClean="0">
                <a:latin typeface="Calibri" panose="020F0502020204030204" pitchFamily="34" charset="0"/>
              </a:rPr>
              <a:t>i </a:t>
            </a:r>
            <a:r>
              <a:rPr lang="vi-VN" sz="2400" dirty="0">
                <a:latin typeface="Calibri" panose="020F0502020204030204" pitchFamily="34" charset="0"/>
              </a:rPr>
              <a:t>mrežom svih mreža. </a:t>
            </a:r>
            <a:endParaRPr lang="hr-HR" sz="2400" dirty="0" smtClean="0">
              <a:latin typeface="Calibri" panose="020F0502020204030204" pitchFamily="34" charset="0"/>
            </a:endParaRPr>
          </a:p>
          <a:p>
            <a:pPr algn="l"/>
            <a:r>
              <a:rPr lang="hr-HR" sz="2400" dirty="0">
                <a:latin typeface="Calibri" panose="020F0502020204030204" pitchFamily="34" charset="0"/>
              </a:rPr>
              <a:t>r</a:t>
            </a:r>
            <a:r>
              <a:rPr lang="vi-VN" sz="2400" dirty="0" smtClean="0">
                <a:latin typeface="Calibri" panose="020F0502020204030204" pitchFamily="34" charset="0"/>
              </a:rPr>
              <a:t>ačunala </a:t>
            </a:r>
            <a:r>
              <a:rPr lang="vi-VN" sz="2400" dirty="0">
                <a:latin typeface="Calibri" panose="020F0502020204030204" pitchFamily="34" charset="0"/>
              </a:rPr>
              <a:t>su međusobno </a:t>
            </a:r>
            <a:r>
              <a:rPr lang="vi-VN" sz="2400" dirty="0" smtClean="0">
                <a:latin typeface="Calibri" panose="020F0502020204030204" pitchFamily="34" charset="0"/>
              </a:rPr>
              <a:t>povezana</a:t>
            </a:r>
            <a:r>
              <a:rPr lang="hr-HR" sz="2400" dirty="0" smtClean="0">
                <a:latin typeface="Calibri" panose="020F0502020204030204" pitchFamily="34" charset="0"/>
              </a:rPr>
              <a:t>:</a:t>
            </a:r>
            <a:r>
              <a:rPr lang="vi-VN" sz="2400" dirty="0" smtClean="0">
                <a:latin typeface="Calibri" panose="020F0502020204030204" pitchFamily="34" charset="0"/>
              </a:rPr>
              <a:t> </a:t>
            </a:r>
            <a:r>
              <a:rPr lang="vi-VN" sz="2400" dirty="0">
                <a:latin typeface="Calibri" panose="020F0502020204030204" pitchFamily="34" charset="0"/>
              </a:rPr>
              <a:t>žično i </a:t>
            </a:r>
            <a:r>
              <a:rPr lang="vi-VN" sz="2400" dirty="0" smtClean="0">
                <a:latin typeface="Calibri" panose="020F0502020204030204" pitchFamily="34" charset="0"/>
              </a:rPr>
              <a:t>bežično</a:t>
            </a:r>
            <a:endParaRPr lang="hr-HR" sz="2400" dirty="0">
              <a:latin typeface="Calibri" panose="020F0502020204030204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</a:t>
            </a:r>
            <a:r>
              <a:rPr lang="hr-HR" dirty="0" err="1" smtClean="0"/>
              <a:t>internet</a:t>
            </a:r>
            <a:r>
              <a:rPr lang="hr-HR" dirty="0" smtClean="0"/>
              <a:t>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5622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je nastao?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2132856"/>
            <a:ext cx="8579296" cy="3816424"/>
          </a:xfrm>
        </p:spPr>
        <p:txBody>
          <a:bodyPr>
            <a:normAutofit/>
          </a:bodyPr>
          <a:lstStyle/>
          <a:p>
            <a:pPr algn="l"/>
            <a:r>
              <a:rPr lang="hr-HR" sz="2600" dirty="0" err="1">
                <a:cs typeface="Arial" panose="020B0604020202020204" pitchFamily="34" charset="0"/>
              </a:rPr>
              <a:t>i</a:t>
            </a:r>
            <a:r>
              <a:rPr lang="hr-HR" sz="2600" dirty="0" err="1" smtClean="0">
                <a:cs typeface="Arial" panose="020B0604020202020204" pitchFamily="34" charset="0"/>
              </a:rPr>
              <a:t>nternet</a:t>
            </a:r>
            <a:r>
              <a:rPr lang="hr-HR" sz="2600" dirty="0" smtClean="0">
                <a:cs typeface="Arial" panose="020B0604020202020204" pitchFamily="34" charset="0"/>
              </a:rPr>
              <a:t> </a:t>
            </a:r>
            <a:r>
              <a:rPr lang="hr-HR" sz="2600" dirty="0">
                <a:cs typeface="Arial" panose="020B0604020202020204" pitchFamily="34" charset="0"/>
              </a:rPr>
              <a:t>je nastao sredinom 60-ih godina </a:t>
            </a:r>
            <a:r>
              <a:rPr lang="hr-HR" sz="2600" b="1" dirty="0">
                <a:cs typeface="Arial" panose="020B0604020202020204" pitchFamily="34" charset="0"/>
              </a:rPr>
              <a:t>razvojem sredstava komuniciranja</a:t>
            </a:r>
            <a:r>
              <a:rPr lang="hr-HR" sz="2600" dirty="0">
                <a:cs typeface="Arial" panose="020B0604020202020204" pitchFamily="34" charset="0"/>
              </a:rPr>
              <a:t> i kao nuspojava hladnoga </a:t>
            </a:r>
            <a:r>
              <a:rPr lang="hr-HR" sz="2600" dirty="0" smtClean="0">
                <a:cs typeface="Arial" panose="020B0604020202020204" pitchFamily="34" charset="0"/>
              </a:rPr>
              <a:t>rata</a:t>
            </a:r>
          </a:p>
          <a:p>
            <a:pPr algn="l"/>
            <a:r>
              <a:rPr lang="hr-HR" sz="2600" dirty="0">
                <a:solidFill>
                  <a:srgbClr val="000000"/>
                </a:solidFill>
                <a:cs typeface="Arial" panose="020B0604020202020204" pitchFamily="34" charset="0"/>
              </a:rPr>
              <a:t>g</a:t>
            </a:r>
            <a:r>
              <a:rPr lang="hr-HR" sz="2600" dirty="0" smtClean="0">
                <a:solidFill>
                  <a:srgbClr val="000000"/>
                </a:solidFill>
                <a:cs typeface="Arial" panose="020B0604020202020204" pitchFamily="34" charset="0"/>
              </a:rPr>
              <a:t>odine </a:t>
            </a:r>
            <a:r>
              <a:rPr lang="hr-HR" sz="2600" dirty="0">
                <a:solidFill>
                  <a:srgbClr val="000000"/>
                </a:solidFill>
                <a:cs typeface="Arial" panose="020B0604020202020204" pitchFamily="34" charset="0"/>
              </a:rPr>
              <a:t>1969. razvijena je mreža </a:t>
            </a:r>
            <a:r>
              <a:rPr lang="hr-HR" sz="2600" b="1" i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ARPANet</a:t>
            </a:r>
            <a:r>
              <a:rPr lang="hr-HR" sz="26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hr-HR" sz="2600" dirty="0">
                <a:solidFill>
                  <a:srgbClr val="000000"/>
                </a:solidFill>
                <a:cs typeface="Arial" panose="020B0604020202020204" pitchFamily="34" charset="0"/>
              </a:rPr>
              <a:t>koja je osigurala povezivanje nekoliko </a:t>
            </a:r>
            <a:r>
              <a:rPr lang="hr-HR" sz="2600" dirty="0" smtClean="0">
                <a:solidFill>
                  <a:srgbClr val="000000"/>
                </a:solidFill>
                <a:cs typeface="Arial" panose="020B0604020202020204" pitchFamily="34" charset="0"/>
              </a:rPr>
              <a:t>američkih sveučilišta</a:t>
            </a:r>
            <a:endParaRPr lang="hr-HR" sz="2600" dirty="0" smtClean="0">
              <a:solidFill>
                <a:srgbClr val="000000"/>
              </a:solidFill>
            </a:endParaRPr>
          </a:p>
          <a:p>
            <a:pPr algn="l"/>
            <a:r>
              <a:rPr lang="hr-HR" sz="2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vi-VN" sz="26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eđumrežni </a:t>
            </a:r>
            <a:r>
              <a:rPr lang="vi-VN" sz="2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rad </a:t>
            </a:r>
            <a:r>
              <a:rPr lang="hr-HR" sz="26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hr-HR" sz="2600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inter</a:t>
            </a:r>
            <a:r>
              <a:rPr lang="hr-HR" sz="2600" i="1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hr-HR" sz="2600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networking</a:t>
            </a:r>
            <a:r>
              <a:rPr lang="hr-HR" sz="26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vi-VN" sz="26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prerasta </a:t>
            </a:r>
            <a:r>
              <a:rPr lang="vi-VN" sz="2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 ideju globalnoga </a:t>
            </a:r>
            <a:r>
              <a:rPr lang="hr-HR" sz="2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vi-VN" sz="2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eđumrežnog rada te mreža mijenja naziv u </a:t>
            </a:r>
            <a:r>
              <a:rPr lang="hr-HR" sz="2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vi-VN" sz="26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nternet </a:t>
            </a:r>
            <a:endParaRPr lang="hr-HR" sz="26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hr-HR" sz="2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vi-VN" sz="26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vidjevši </a:t>
            </a:r>
            <a:r>
              <a:rPr lang="vi-VN" sz="2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prednosti ovakvog načina komuniciranja, broj se korisnika povećava te </a:t>
            </a:r>
            <a:r>
              <a:rPr lang="hr-HR" sz="26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vi-VN" sz="26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nternet </a:t>
            </a:r>
            <a:r>
              <a:rPr lang="vi-VN" sz="2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postaje svjetska </a:t>
            </a:r>
            <a:r>
              <a:rPr lang="vi-VN" sz="26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mreža </a:t>
            </a:r>
            <a:r>
              <a:rPr lang="hr-HR" sz="26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hr-HR" sz="26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64496"/>
          </a:xfrm>
        </p:spPr>
        <p:txBody>
          <a:bodyPr>
            <a:normAutofit/>
          </a:bodyPr>
          <a:lstStyle/>
          <a:p>
            <a:pPr algn="l"/>
            <a:r>
              <a:rPr lang="hr-HR" sz="2800" dirty="0" smtClean="0">
                <a:latin typeface="+mj-lt"/>
                <a:cs typeface="Arial" panose="020B0604020202020204" pitchFamily="34" charset="0"/>
              </a:rPr>
              <a:t>jednostavnost </a:t>
            </a:r>
            <a:r>
              <a:rPr lang="hr-HR" sz="2800" dirty="0">
                <a:latin typeface="+mj-lt"/>
                <a:cs typeface="Arial" panose="020B0604020202020204" pitchFamily="34" charset="0"/>
              </a:rPr>
              <a:t>uporabe i povezivanja </a:t>
            </a:r>
          </a:p>
          <a:p>
            <a:pPr algn="l"/>
            <a:r>
              <a:rPr lang="hr-HR" sz="2800" dirty="0" smtClean="0">
                <a:latin typeface="+mj-lt"/>
                <a:cs typeface="Arial" panose="020B0604020202020204" pitchFamily="34" charset="0"/>
              </a:rPr>
              <a:t>pristup </a:t>
            </a:r>
            <a:r>
              <a:rPr lang="hr-HR" sz="2800" dirty="0">
                <a:latin typeface="+mj-lt"/>
                <a:cs typeface="Arial" panose="020B0604020202020204" pitchFamily="34" charset="0"/>
              </a:rPr>
              <a:t>informacijama </a:t>
            </a:r>
            <a:endParaRPr lang="hr-HR" sz="2800" dirty="0" smtClean="0">
              <a:latin typeface="+mj-lt"/>
              <a:cs typeface="Arial" panose="020B0604020202020204" pitchFamily="34" charset="0"/>
            </a:endParaRPr>
          </a:p>
          <a:p>
            <a:pPr algn="l"/>
            <a:r>
              <a:rPr lang="hr-HR" sz="2800" dirty="0" smtClean="0">
                <a:latin typeface="+mj-lt"/>
                <a:cs typeface="Arial" panose="020B0604020202020204" pitchFamily="34" charset="0"/>
              </a:rPr>
              <a:t>mogućnost </a:t>
            </a:r>
            <a:r>
              <a:rPr lang="hr-HR" sz="2800" dirty="0">
                <a:latin typeface="+mj-lt"/>
                <a:cs typeface="Arial" panose="020B0604020202020204" pitchFamily="34" charset="0"/>
              </a:rPr>
              <a:t>jednostavne komunikacije </a:t>
            </a:r>
          </a:p>
          <a:p>
            <a:pPr algn="l"/>
            <a:r>
              <a:rPr lang="hr-HR" sz="2800" dirty="0" smtClean="0">
                <a:latin typeface="+mj-lt"/>
                <a:cs typeface="Arial" panose="020B0604020202020204" pitchFamily="34" charset="0"/>
              </a:rPr>
              <a:t>pristup </a:t>
            </a:r>
            <a:r>
              <a:rPr lang="hr-HR" sz="2800" dirty="0">
                <a:latin typeface="+mj-lt"/>
                <a:cs typeface="Arial" panose="020B0604020202020204" pitchFamily="34" charset="0"/>
              </a:rPr>
              <a:t>obrazovnim sadržajima </a:t>
            </a:r>
          </a:p>
          <a:p>
            <a:pPr algn="l"/>
            <a:r>
              <a:rPr lang="hr-HR" sz="2800" dirty="0" smtClean="0">
                <a:latin typeface="+mj-lt"/>
                <a:cs typeface="Arial" panose="020B0604020202020204" pitchFamily="34" charset="0"/>
              </a:rPr>
              <a:t>pristup </a:t>
            </a:r>
            <a:r>
              <a:rPr lang="hr-HR" sz="2800" dirty="0">
                <a:latin typeface="+mj-lt"/>
                <a:cs typeface="Arial" panose="020B0604020202020204" pitchFamily="34" charset="0"/>
              </a:rPr>
              <a:t>zabavnim sadržajima </a:t>
            </a:r>
          </a:p>
          <a:p>
            <a:pPr algn="l"/>
            <a:r>
              <a:rPr lang="hr-HR" sz="2800" dirty="0" smtClean="0">
                <a:latin typeface="+mj-lt"/>
                <a:cs typeface="Arial" panose="020B0604020202020204" pitchFamily="34" charset="0"/>
              </a:rPr>
              <a:t>mogućnost </a:t>
            </a:r>
            <a:r>
              <a:rPr lang="hr-HR" sz="2800" dirty="0">
                <a:latin typeface="+mj-lt"/>
                <a:cs typeface="Arial" panose="020B0604020202020204" pitchFamily="34" charset="0"/>
              </a:rPr>
              <a:t>poslovne primjene </a:t>
            </a:r>
          </a:p>
          <a:p>
            <a:pPr algn="l"/>
            <a:r>
              <a:rPr lang="hr-HR" sz="2800" dirty="0" smtClean="0">
                <a:latin typeface="+mj-lt"/>
                <a:cs typeface="Arial" panose="020B0604020202020204" pitchFamily="34" charset="0"/>
              </a:rPr>
              <a:t>mogućnost </a:t>
            </a:r>
            <a:r>
              <a:rPr lang="hr-HR" sz="2800" dirty="0">
                <a:latin typeface="+mj-lt"/>
                <a:cs typeface="Arial" panose="020B0604020202020204" pitchFamily="34" charset="0"/>
              </a:rPr>
              <a:t>izrade vlastita </a:t>
            </a:r>
            <a:r>
              <a:rPr lang="hr-HR" sz="2800" dirty="0" smtClean="0">
                <a:latin typeface="+mj-lt"/>
                <a:cs typeface="Arial" panose="020B0604020202020204" pitchFamily="34" charset="0"/>
              </a:rPr>
              <a:t>sadržaja</a:t>
            </a:r>
            <a:endParaRPr lang="hr-HR" sz="2800" dirty="0">
              <a:latin typeface="+mj-lt"/>
              <a:cs typeface="Arial" panose="020B0604020202020204" pitchFamily="34" charset="0"/>
            </a:endParaRPr>
          </a:p>
          <a:p>
            <a:pPr algn="l"/>
            <a:endParaRPr lang="hr-HR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Prednosti </a:t>
            </a:r>
            <a:r>
              <a:rPr lang="hr-HR" dirty="0" err="1"/>
              <a:t>i</a:t>
            </a:r>
            <a:r>
              <a:rPr lang="hr-HR" dirty="0" err="1" smtClean="0"/>
              <a:t>nterneta</a:t>
            </a:r>
            <a:r>
              <a:rPr lang="hr-HR" dirty="0" smtClean="0"/>
              <a:t>: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919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2204864"/>
            <a:ext cx="8579296" cy="4320480"/>
          </a:xfrm>
        </p:spPr>
        <p:txBody>
          <a:bodyPr>
            <a:noAutofit/>
          </a:bodyPr>
          <a:lstStyle/>
          <a:p>
            <a:pPr algn="l"/>
            <a:r>
              <a:rPr lang="hr-HR" sz="2800" dirty="0" smtClean="0">
                <a:latin typeface="+mj-lt"/>
                <a:cs typeface="Arial" panose="020B0604020202020204" pitchFamily="34" charset="0"/>
              </a:rPr>
              <a:t>sadržaj mogu </a:t>
            </a:r>
            <a:r>
              <a:rPr lang="hr-HR" sz="2800" dirty="0">
                <a:latin typeface="+mj-lt"/>
                <a:cs typeface="Arial" panose="020B0604020202020204" pitchFamily="34" charset="0"/>
              </a:rPr>
              <a:t>stvarati sve osobe priključene na </a:t>
            </a:r>
            <a:r>
              <a:rPr lang="hr-HR" sz="2800" dirty="0" smtClean="0">
                <a:latin typeface="+mj-lt"/>
                <a:cs typeface="Arial" panose="020B0604020202020204" pitchFamily="34" charset="0"/>
              </a:rPr>
              <a:t>Internet </a:t>
            </a:r>
            <a:r>
              <a:rPr lang="hr-HR" sz="2800" dirty="0">
                <a:latin typeface="+mj-lt"/>
                <a:cs typeface="Arial" panose="020B0604020202020204" pitchFamily="34" charset="0"/>
              </a:rPr>
              <a:t>pa je teško razlikovati </a:t>
            </a:r>
            <a:r>
              <a:rPr lang="hr-HR" sz="2800" b="1" dirty="0">
                <a:latin typeface="+mj-lt"/>
                <a:cs typeface="Arial" panose="020B0604020202020204" pitchFamily="34" charset="0"/>
              </a:rPr>
              <a:t>istinite</a:t>
            </a:r>
            <a:r>
              <a:rPr lang="hr-HR" sz="2800" dirty="0">
                <a:latin typeface="+mj-lt"/>
                <a:cs typeface="Arial" panose="020B0604020202020204" pitchFamily="34" charset="0"/>
              </a:rPr>
              <a:t> od </a:t>
            </a:r>
            <a:r>
              <a:rPr lang="hr-HR" sz="2800" b="1" dirty="0">
                <a:latin typeface="+mj-lt"/>
                <a:cs typeface="Arial" panose="020B0604020202020204" pitchFamily="34" charset="0"/>
              </a:rPr>
              <a:t>neistinitih</a:t>
            </a:r>
            <a:r>
              <a:rPr lang="hr-HR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hr-HR" sz="2800" dirty="0" smtClean="0">
                <a:latin typeface="+mj-lt"/>
                <a:cs typeface="Arial" panose="020B0604020202020204" pitchFamily="34" charset="0"/>
              </a:rPr>
              <a:t>podataka </a:t>
            </a:r>
            <a:endParaRPr lang="hr-HR" sz="2800" dirty="0">
              <a:latin typeface="+mj-lt"/>
              <a:cs typeface="Arial" panose="020B0604020202020204" pitchFamily="34" charset="0"/>
            </a:endParaRPr>
          </a:p>
          <a:p>
            <a:pPr algn="l"/>
            <a:r>
              <a:rPr lang="hr-HR" sz="2800" dirty="0" smtClean="0">
                <a:latin typeface="+mj-lt"/>
                <a:cs typeface="Arial" panose="020B0604020202020204" pitchFamily="34" charset="0"/>
              </a:rPr>
              <a:t>uz </a:t>
            </a:r>
            <a:r>
              <a:rPr lang="hr-HR" sz="2800" dirty="0">
                <a:latin typeface="+mj-lt"/>
                <a:cs typeface="Arial" panose="020B0604020202020204" pitchFamily="34" charset="0"/>
              </a:rPr>
              <a:t>mnogo pozitivnih, obrazovnih i zabavnih sadržaja </a:t>
            </a:r>
            <a:r>
              <a:rPr lang="hr-HR" sz="2800" dirty="0" smtClean="0">
                <a:latin typeface="+mj-lt"/>
                <a:cs typeface="Arial" panose="020B0604020202020204" pitchFamily="34" charset="0"/>
              </a:rPr>
              <a:t>Internet </a:t>
            </a:r>
            <a:r>
              <a:rPr lang="hr-HR" sz="2800" dirty="0">
                <a:latin typeface="+mj-lt"/>
                <a:cs typeface="Arial" panose="020B0604020202020204" pitchFamily="34" charset="0"/>
              </a:rPr>
              <a:t>obiluje i neprimjerenim i štetnim </a:t>
            </a:r>
            <a:r>
              <a:rPr lang="hr-HR" sz="2800" dirty="0" smtClean="0">
                <a:latin typeface="+mj-lt"/>
                <a:cs typeface="Arial" panose="020B0604020202020204" pitchFamily="34" charset="0"/>
              </a:rPr>
              <a:t>sadržajima, pa valja biti </a:t>
            </a:r>
            <a:r>
              <a:rPr lang="hr-HR" sz="2800" b="1" dirty="0" smtClean="0">
                <a:latin typeface="+mj-lt"/>
                <a:cs typeface="Arial" panose="020B0604020202020204" pitchFamily="34" charset="0"/>
              </a:rPr>
              <a:t>oprezan</a:t>
            </a:r>
            <a:endParaRPr lang="hr-HR" sz="2800" dirty="0" smtClean="0">
              <a:latin typeface="+mj-lt"/>
              <a:cs typeface="Arial" panose="020B0604020202020204" pitchFamily="34" charset="0"/>
            </a:endParaRPr>
          </a:p>
          <a:p>
            <a:pPr algn="l"/>
            <a:r>
              <a:rPr lang="hr-HR" sz="2800" dirty="0" smtClean="0">
                <a:latin typeface="+mj-lt"/>
                <a:cs typeface="Arial" panose="020B0604020202020204" pitchFamily="34" charset="0"/>
              </a:rPr>
              <a:t>opasnosti </a:t>
            </a:r>
            <a:r>
              <a:rPr lang="hr-HR" sz="2800" dirty="0">
                <a:latin typeface="+mj-lt"/>
                <a:cs typeface="Arial" panose="020B0604020202020204" pitchFamily="34" charset="0"/>
              </a:rPr>
              <a:t>leže i zbog lažnog predstavljanja i razgovora s </a:t>
            </a:r>
            <a:r>
              <a:rPr lang="hr-HR" sz="2800" dirty="0" smtClean="0">
                <a:latin typeface="+mj-lt"/>
                <a:cs typeface="Arial" panose="020B0604020202020204" pitchFamily="34" charset="0"/>
              </a:rPr>
              <a:t>nepoznatima</a:t>
            </a:r>
            <a:endParaRPr lang="hr-HR" sz="2800" dirty="0">
              <a:latin typeface="+mj-lt"/>
              <a:cs typeface="Arial" panose="020B0604020202020204" pitchFamily="34" charset="0"/>
            </a:endParaRPr>
          </a:p>
          <a:p>
            <a:pPr marL="109728" indent="0" algn="l">
              <a:buNone/>
            </a:pPr>
            <a:endParaRPr lang="hr-HR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989856"/>
            <a:ext cx="86868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Nedostatci </a:t>
            </a:r>
            <a:r>
              <a:rPr lang="hr-HR" dirty="0" err="1" smtClean="0"/>
              <a:t>internet</a:t>
            </a:r>
            <a:r>
              <a:rPr lang="hr-HR" dirty="0" err="1"/>
              <a:t>a</a:t>
            </a:r>
            <a:r>
              <a:rPr lang="hr-HR" dirty="0" smtClean="0"/>
              <a:t>: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26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07504" y="2132856"/>
            <a:ext cx="8939336" cy="3874435"/>
          </a:xfrm>
        </p:spPr>
        <p:txBody>
          <a:bodyPr/>
          <a:lstStyle/>
          <a:p>
            <a:r>
              <a:rPr lang="hr-HR" sz="28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hr-HR" sz="2800" dirty="0" err="1" smtClean="0">
                <a:latin typeface="+mj-lt"/>
                <a:cs typeface="Arial" panose="020B0604020202020204" pitchFamily="34" charset="0"/>
              </a:rPr>
              <a:t>nternet</a:t>
            </a:r>
            <a:r>
              <a:rPr lang="hr-HR" sz="28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hr-HR" sz="2800" dirty="0">
                <a:latin typeface="+mj-lt"/>
                <a:cs typeface="Arial" panose="020B0604020202020204" pitchFamily="34" charset="0"/>
              </a:rPr>
              <a:t>je i prostor mnogih </a:t>
            </a:r>
            <a:r>
              <a:rPr lang="hr-HR" sz="2800" b="1" dirty="0">
                <a:latin typeface="+mj-lt"/>
                <a:cs typeface="Arial" panose="020B0604020202020204" pitchFamily="34" charset="0"/>
              </a:rPr>
              <a:t>zlonamjernih programa</a:t>
            </a:r>
            <a:r>
              <a:rPr lang="hr-HR" sz="2800" dirty="0">
                <a:latin typeface="+mj-lt"/>
                <a:cs typeface="Arial" panose="020B0604020202020204" pitchFamily="34" charset="0"/>
              </a:rPr>
              <a:t> (virusi, crvi…). </a:t>
            </a:r>
            <a:endParaRPr lang="hr-HR" sz="2800" dirty="0" smtClean="0">
              <a:latin typeface="+mj-lt"/>
              <a:cs typeface="Arial" panose="020B0604020202020204" pitchFamily="34" charset="0"/>
            </a:endParaRPr>
          </a:p>
          <a:p>
            <a:pPr algn="l"/>
            <a:r>
              <a:rPr lang="hr-HR" sz="2800" dirty="0" smtClean="0">
                <a:latin typeface="+mj-lt"/>
                <a:cs typeface="Arial" panose="020B0604020202020204" pitchFamily="34" charset="0"/>
              </a:rPr>
              <a:t>za zaštitu svoje privatnosti </a:t>
            </a:r>
            <a:r>
              <a:rPr lang="hr-HR" sz="2800" dirty="0">
                <a:latin typeface="+mj-lt"/>
                <a:cs typeface="Arial" panose="020B0604020202020204" pitchFamily="34" charset="0"/>
              </a:rPr>
              <a:t>i </a:t>
            </a:r>
            <a:r>
              <a:rPr lang="hr-HR" sz="2800" dirty="0" smtClean="0">
                <a:latin typeface="+mj-lt"/>
                <a:cs typeface="Arial" panose="020B0604020202020204" pitchFamily="34" charset="0"/>
              </a:rPr>
              <a:t>podataka, </a:t>
            </a:r>
            <a:r>
              <a:rPr lang="hr-HR" sz="2800" dirty="0">
                <a:latin typeface="+mj-lt"/>
                <a:cs typeface="Arial" panose="020B0604020202020204" pitchFamily="34" charset="0"/>
              </a:rPr>
              <a:t>instalirajte </a:t>
            </a:r>
            <a:r>
              <a:rPr lang="hr-HR" sz="2800" b="1" dirty="0">
                <a:latin typeface="+mj-lt"/>
                <a:cs typeface="Arial" panose="020B0604020202020204" pitchFamily="34" charset="0"/>
              </a:rPr>
              <a:t>antivirusni program</a:t>
            </a:r>
            <a:r>
              <a:rPr lang="hr-HR" sz="2800" dirty="0">
                <a:latin typeface="+mj-lt"/>
                <a:cs typeface="Arial" panose="020B0604020202020204" pitchFamily="34" charset="0"/>
              </a:rPr>
              <a:t>, nadogradite operacijski sustav i </a:t>
            </a:r>
            <a:r>
              <a:rPr lang="hr-HR" sz="2800" i="1" dirty="0">
                <a:latin typeface="+mj-lt"/>
                <a:cs typeface="Arial" panose="020B0604020202020204" pitchFamily="34" charset="0"/>
              </a:rPr>
              <a:t>web</a:t>
            </a:r>
            <a:r>
              <a:rPr lang="hr-HR" sz="2800" dirty="0">
                <a:latin typeface="+mj-lt"/>
                <a:cs typeface="Arial" panose="020B0604020202020204" pitchFamily="34" charset="0"/>
              </a:rPr>
              <a:t>-preglednik najnovijim </a:t>
            </a:r>
            <a:r>
              <a:rPr lang="hr-HR" sz="2800" b="1" dirty="0">
                <a:latin typeface="+mj-lt"/>
                <a:cs typeface="Arial" panose="020B0604020202020204" pitchFamily="34" charset="0"/>
              </a:rPr>
              <a:t>dodatcima</a:t>
            </a:r>
            <a:r>
              <a:rPr lang="hr-HR" sz="2800" dirty="0">
                <a:latin typeface="+mj-lt"/>
                <a:cs typeface="Arial" panose="020B0604020202020204" pitchFamily="34" charset="0"/>
              </a:rPr>
              <a:t> (zakrpama – </a:t>
            </a:r>
            <a:r>
              <a:rPr lang="hr-HR" sz="2800" i="1" dirty="0" err="1">
                <a:latin typeface="+mj-lt"/>
                <a:cs typeface="Arial" panose="020B0604020202020204" pitchFamily="34" charset="0"/>
              </a:rPr>
              <a:t>patch</a:t>
            </a:r>
            <a:r>
              <a:rPr lang="hr-HR" sz="2800" dirty="0" smtClean="0">
                <a:latin typeface="+mj-lt"/>
                <a:cs typeface="Arial" panose="020B0604020202020204" pitchFamily="34" charset="0"/>
              </a:rPr>
              <a:t>)</a:t>
            </a:r>
            <a:endParaRPr lang="hr-HR" sz="2800" dirty="0">
              <a:latin typeface="+mj-lt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hr-HR" sz="2800" dirty="0">
              <a:latin typeface="+mj-lt"/>
              <a:cs typeface="Arial" panose="020B0604020202020204" pitchFamily="34" charset="0"/>
            </a:endParaRPr>
          </a:p>
          <a:p>
            <a:endParaRPr lang="hr-HR" dirty="0">
              <a:latin typeface="+mj-lt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Nedostatci </a:t>
            </a:r>
            <a:r>
              <a:rPr lang="hr-HR" dirty="0" err="1"/>
              <a:t>interneta</a:t>
            </a:r>
            <a:r>
              <a:rPr lang="hr-HR" dirty="0"/>
              <a:t>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1" y="4797152"/>
            <a:ext cx="4407979" cy="188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0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323528" y="2132856"/>
            <a:ext cx="8640960" cy="4725144"/>
          </a:xfrm>
        </p:spPr>
        <p:txBody>
          <a:bodyPr>
            <a:normAutofit/>
          </a:bodyPr>
          <a:lstStyle/>
          <a:p>
            <a:r>
              <a:rPr lang="hr-HR" dirty="0">
                <a:latin typeface="Calibri" panose="020F0502020204030204" pitchFamily="34" charset="0"/>
              </a:rPr>
              <a:t>n</a:t>
            </a:r>
            <a:r>
              <a:rPr lang="vi-VN" dirty="0" smtClean="0">
                <a:latin typeface="Calibri" panose="020F0502020204030204" pitchFamily="34" charset="0"/>
              </a:rPr>
              <a:t>azivi </a:t>
            </a:r>
            <a:r>
              <a:rPr lang="hr-HR" b="1" dirty="0">
                <a:latin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vi-VN" b="1" dirty="0" smtClean="0">
                <a:latin typeface="Calibri" panose="020F0502020204030204" pitchFamily="34" charset="0"/>
              </a:rPr>
              <a:t>nternet </a:t>
            </a:r>
            <a:r>
              <a:rPr lang="vi-VN" dirty="0">
                <a:latin typeface="Calibri" panose="020F0502020204030204" pitchFamily="34" charset="0"/>
              </a:rPr>
              <a:t>i </a:t>
            </a:r>
            <a:r>
              <a:rPr lang="hr-HR" b="1" dirty="0" smtClean="0">
                <a:latin typeface="Calibri" panose="020F0502020204030204" pitchFamily="34" charset="0"/>
              </a:rPr>
              <a:t>WWW</a:t>
            </a:r>
            <a:r>
              <a:rPr lang="hr-HR" dirty="0" smtClean="0">
                <a:latin typeface="Calibri" panose="020F0502020204030204" pitchFamily="34" charset="0"/>
              </a:rPr>
              <a:t> </a:t>
            </a:r>
            <a:r>
              <a:rPr lang="vi-VN" dirty="0" smtClean="0">
                <a:latin typeface="Calibri" panose="020F0502020204030204" pitchFamily="34" charset="0"/>
              </a:rPr>
              <a:t>(</a:t>
            </a:r>
            <a:r>
              <a:rPr lang="vi-VN" i="1" dirty="0" smtClean="0">
                <a:latin typeface="Calibri" panose="020F0502020204030204" pitchFamily="34" charset="0"/>
              </a:rPr>
              <a:t>World </a:t>
            </a:r>
            <a:r>
              <a:rPr lang="vi-VN" i="1" dirty="0">
                <a:latin typeface="Calibri" panose="020F0502020204030204" pitchFamily="34" charset="0"/>
              </a:rPr>
              <a:t>Wide Web</a:t>
            </a:r>
            <a:r>
              <a:rPr lang="vi-VN" dirty="0">
                <a:latin typeface="Calibri" panose="020F0502020204030204" pitchFamily="34" charset="0"/>
              </a:rPr>
              <a:t>) danas se u svakodnevnom govoru uporabljuju s vrlo malo </a:t>
            </a:r>
            <a:r>
              <a:rPr lang="vi-VN" dirty="0" smtClean="0">
                <a:latin typeface="Calibri" panose="020F0502020204030204" pitchFamily="34" charset="0"/>
              </a:rPr>
              <a:t>razlike</a:t>
            </a:r>
            <a:endParaRPr lang="hr-HR" dirty="0" smtClean="0">
              <a:latin typeface="Calibri" panose="020F0502020204030204" pitchFamily="34" charset="0"/>
            </a:endParaRPr>
          </a:p>
          <a:p>
            <a:r>
              <a:rPr lang="vi-VN" dirty="0" smtClean="0">
                <a:latin typeface="Calibri" panose="020F0502020204030204" pitchFamily="34" charset="0"/>
              </a:rPr>
              <a:t>ta </a:t>
            </a:r>
            <a:r>
              <a:rPr lang="vi-VN" dirty="0">
                <a:latin typeface="Calibri" panose="020F0502020204030204" pitchFamily="34" charset="0"/>
              </a:rPr>
              <a:t>dva pojma </a:t>
            </a:r>
            <a:r>
              <a:rPr lang="vi-VN" b="1" dirty="0">
                <a:latin typeface="Calibri" panose="020F0502020204030204" pitchFamily="34" charset="0"/>
              </a:rPr>
              <a:t>ne znače </a:t>
            </a:r>
            <a:r>
              <a:rPr lang="vi-VN" b="1" dirty="0" smtClean="0">
                <a:latin typeface="Calibri" panose="020F0502020204030204" pitchFamily="34" charset="0"/>
              </a:rPr>
              <a:t>isto</a:t>
            </a:r>
            <a:r>
              <a:rPr lang="vi-VN" dirty="0" smtClean="0">
                <a:latin typeface="Calibri" panose="020F0502020204030204" pitchFamily="34" charset="0"/>
              </a:rPr>
              <a:t> </a:t>
            </a:r>
            <a:endParaRPr lang="hr-HR" dirty="0" smtClean="0">
              <a:latin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</a:rPr>
              <a:t>i</a:t>
            </a:r>
            <a:r>
              <a:rPr lang="vi-VN" b="1" dirty="0" smtClean="0">
                <a:latin typeface="Calibri" panose="020F0502020204030204" pitchFamily="34" charset="0"/>
              </a:rPr>
              <a:t>nternet</a:t>
            </a:r>
            <a:r>
              <a:rPr lang="vi-VN" dirty="0" smtClean="0">
                <a:latin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</a:rPr>
              <a:t>je globalni sustav za komunikaciju koji </a:t>
            </a:r>
            <a:r>
              <a:rPr lang="vi-VN" dirty="0" smtClean="0">
                <a:latin typeface="Calibri" panose="020F0502020204030204" pitchFamily="34" charset="0"/>
              </a:rPr>
              <a:t>omogućuje </a:t>
            </a:r>
            <a:r>
              <a:rPr lang="vi-VN" dirty="0">
                <a:latin typeface="Calibri" panose="020F0502020204030204" pitchFamily="34" charset="0"/>
              </a:rPr>
              <a:t>međusobno povezivanje </a:t>
            </a:r>
            <a:r>
              <a:rPr lang="vi-VN" dirty="0" smtClean="0">
                <a:latin typeface="Calibri" panose="020F0502020204030204" pitchFamily="34" charset="0"/>
              </a:rPr>
              <a:t>računala</a:t>
            </a:r>
            <a:endParaRPr lang="hr-HR" dirty="0" smtClean="0">
              <a:latin typeface="Calibri" panose="020F0502020204030204" pitchFamily="34" charset="0"/>
            </a:endParaRPr>
          </a:p>
          <a:p>
            <a:r>
              <a:rPr lang="vi-VN" b="1" i="1" dirty="0" smtClean="0">
                <a:latin typeface="Calibri" panose="020F0502020204030204" pitchFamily="34" charset="0"/>
              </a:rPr>
              <a:t>WWW</a:t>
            </a:r>
            <a:r>
              <a:rPr lang="vi-VN" i="1" dirty="0" smtClean="0">
                <a:latin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</a:rPr>
              <a:t>jedan od mnogih internetskih servisa (usluga</a:t>
            </a:r>
            <a:r>
              <a:rPr lang="vi-VN" dirty="0" smtClean="0">
                <a:latin typeface="Calibri" panose="020F0502020204030204" pitchFamily="34" charset="0"/>
              </a:rPr>
              <a:t>)</a:t>
            </a:r>
            <a:endParaRPr lang="hr-HR" dirty="0" smtClean="0"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hr-HR" dirty="0" smtClean="0">
                <a:latin typeface="Calibri" panose="020F0502020204030204" pitchFamily="34" charset="0"/>
              </a:rPr>
              <a:t/>
            </a:r>
            <a:br>
              <a:rPr lang="hr-HR" dirty="0" smtClean="0">
                <a:latin typeface="Calibri" panose="020F0502020204030204" pitchFamily="34" charset="0"/>
              </a:rPr>
            </a:br>
            <a:r>
              <a:rPr lang="vi-VN" dirty="0" smtClean="0">
                <a:latin typeface="Calibri" panose="020F0502020204030204" pitchFamily="34" charset="0"/>
              </a:rPr>
              <a:t>Dva </a:t>
            </a:r>
            <a:r>
              <a:rPr lang="vi-VN" dirty="0">
                <a:latin typeface="Calibri" panose="020F0502020204030204" pitchFamily="34" charset="0"/>
              </a:rPr>
              <a:t>najpopularnija internetska servisa </a:t>
            </a:r>
            <a:r>
              <a:rPr lang="vi-VN" dirty="0" smtClean="0">
                <a:latin typeface="Calibri" panose="020F0502020204030204" pitchFamily="34" charset="0"/>
              </a:rPr>
              <a:t>jesu</a:t>
            </a:r>
            <a:r>
              <a:rPr lang="hr-HR" dirty="0" smtClean="0">
                <a:latin typeface="Calibri" panose="020F0502020204030204" pitchFamily="34" charset="0"/>
              </a:rPr>
              <a:t>:</a:t>
            </a:r>
            <a:r>
              <a:rPr lang="vi-VN" dirty="0" smtClean="0">
                <a:latin typeface="Calibri" panose="020F0502020204030204" pitchFamily="34" charset="0"/>
              </a:rPr>
              <a:t> </a:t>
            </a:r>
            <a:endParaRPr lang="hr-HR" dirty="0" smtClean="0"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vi-VN" b="1" dirty="0" smtClean="0">
                <a:latin typeface="Calibri" panose="020F0502020204030204" pitchFamily="34" charset="0"/>
              </a:rPr>
              <a:t>WWW</a:t>
            </a:r>
            <a:r>
              <a:rPr lang="vi-VN" dirty="0" smtClean="0">
                <a:latin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</a:rPr>
              <a:t>(</a:t>
            </a:r>
            <a:r>
              <a:rPr lang="hr-HR" b="1" dirty="0" smtClean="0">
                <a:latin typeface="Calibri" panose="020F0502020204030204" pitchFamily="34" charset="0"/>
              </a:rPr>
              <a:t>web</a:t>
            </a:r>
            <a:r>
              <a:rPr lang="hr-HR" dirty="0" smtClean="0">
                <a:latin typeface="Calibri" panose="020F0502020204030204" pitchFamily="34" charset="0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b="1" dirty="0" smtClean="0">
                <a:latin typeface="Calibri" panose="020F0502020204030204" pitchFamily="34" charset="0"/>
              </a:rPr>
              <a:t>e-pošta</a:t>
            </a:r>
            <a:endParaRPr lang="vi-VN" b="1" dirty="0">
              <a:latin typeface="Calibri" panose="020F0502020204030204" pitchFamily="34" charset="0"/>
            </a:endParaRP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Internetski servisi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709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23157" y="1248651"/>
            <a:ext cx="2253259" cy="209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51520" y="3564076"/>
            <a:ext cx="8892480" cy="3393315"/>
          </a:xfrm>
        </p:spPr>
        <p:txBody>
          <a:bodyPr>
            <a:normAutofit/>
          </a:bodyPr>
          <a:lstStyle/>
          <a:p>
            <a:pPr algn="l"/>
            <a:r>
              <a:rPr lang="hr-HR" sz="2400" dirty="0">
                <a:latin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vi-VN" sz="2400" dirty="0" smtClean="0">
                <a:latin typeface="Calibri" panose="020F0502020204030204" pitchFamily="34" charset="0"/>
              </a:rPr>
              <a:t>ipertekst</a:t>
            </a:r>
            <a:r>
              <a:rPr lang="hr-HR" sz="2400" dirty="0" smtClean="0"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latin typeface="Calibri" panose="020F0502020204030204" pitchFamily="34" charset="0"/>
              </a:rPr>
              <a:t>znači </a:t>
            </a:r>
            <a:r>
              <a:rPr lang="vi-VN" sz="2400" dirty="0">
                <a:latin typeface="Calibri" panose="020F0502020204030204" pitchFamily="34" charset="0"/>
              </a:rPr>
              <a:t>da </a:t>
            </a:r>
            <a:r>
              <a:rPr lang="vi-VN" sz="2400" dirty="0" smtClean="0">
                <a:latin typeface="Calibri" panose="020F0502020204030204" pitchFamily="34" charset="0"/>
              </a:rPr>
              <a:t>dokumenti </a:t>
            </a:r>
            <a:r>
              <a:rPr lang="vi-VN" sz="2400" dirty="0">
                <a:latin typeface="Calibri" panose="020F0502020204030204" pitchFamily="34" charset="0"/>
              </a:rPr>
              <a:t>sadržavaju posebno označene riječi ili slike koje nazivamo </a:t>
            </a:r>
            <a:r>
              <a:rPr lang="vi-VN" sz="2400" b="1" dirty="0">
                <a:latin typeface="Calibri" panose="020F0502020204030204" pitchFamily="34" charset="0"/>
              </a:rPr>
              <a:t>poveznicama </a:t>
            </a:r>
            <a:r>
              <a:rPr lang="vi-VN" sz="2400" dirty="0">
                <a:latin typeface="Calibri" panose="020F0502020204030204" pitchFamily="34" charset="0"/>
              </a:rPr>
              <a:t>(</a:t>
            </a:r>
            <a:r>
              <a:rPr lang="vi-VN" sz="2400" i="1" dirty="0">
                <a:latin typeface="Calibri" panose="020F0502020204030204" pitchFamily="34" charset="0"/>
              </a:rPr>
              <a:t>hyperlink</a:t>
            </a:r>
            <a:r>
              <a:rPr lang="vi-VN" sz="2400" dirty="0" smtClean="0">
                <a:latin typeface="Calibri" panose="020F0502020204030204" pitchFamily="34" charset="0"/>
              </a:rPr>
              <a:t>) </a:t>
            </a:r>
            <a:endParaRPr lang="hr-HR" sz="2400" dirty="0" smtClean="0">
              <a:latin typeface="Calibri" panose="020F0502020204030204" pitchFamily="34" charset="0"/>
            </a:endParaRPr>
          </a:p>
          <a:p>
            <a:pPr algn="l"/>
            <a:r>
              <a:rPr lang="hr-HR" sz="2400" b="1" dirty="0">
                <a:latin typeface="Calibri" panose="020F0502020204030204" pitchFamily="34" charset="0"/>
              </a:rPr>
              <a:t>p</a:t>
            </a:r>
            <a:r>
              <a:rPr lang="vi-VN" sz="2400" b="1" dirty="0" smtClean="0">
                <a:latin typeface="Calibri" panose="020F0502020204030204" pitchFamily="34" charset="0"/>
              </a:rPr>
              <a:t>oveznice</a:t>
            </a:r>
            <a:r>
              <a:rPr lang="vi-VN" sz="2400" dirty="0" smtClean="0">
                <a:latin typeface="Calibri" panose="020F0502020204030204" pitchFamily="34" charset="0"/>
              </a:rPr>
              <a:t> </a:t>
            </a:r>
            <a:r>
              <a:rPr lang="vi-VN" sz="2400" dirty="0">
                <a:latin typeface="Calibri" panose="020F0502020204030204" pitchFamily="34" charset="0"/>
              </a:rPr>
              <a:t>omogućuju pregledavanje povezanih </a:t>
            </a:r>
            <a:r>
              <a:rPr lang="vi-VN" sz="2400" dirty="0" smtClean="0">
                <a:latin typeface="Calibri" panose="020F0502020204030204" pitchFamily="34" charset="0"/>
              </a:rPr>
              <a:t>sadržaja</a:t>
            </a:r>
            <a:r>
              <a:rPr lang="hr-HR" sz="2400" dirty="0" smtClean="0">
                <a:latin typeface="Calibri" panose="020F0502020204030204" pitchFamily="34" charset="0"/>
              </a:rPr>
              <a:t> (datoteka)</a:t>
            </a:r>
            <a:r>
              <a:rPr lang="vi-VN" sz="2400" dirty="0" smtClean="0">
                <a:latin typeface="Calibri" panose="020F0502020204030204" pitchFamily="34" charset="0"/>
              </a:rPr>
              <a:t> </a:t>
            </a:r>
            <a:endParaRPr lang="hr-HR" sz="2400" dirty="0" smtClean="0">
              <a:latin typeface="Calibri" panose="020F0502020204030204" pitchFamily="34" charset="0"/>
            </a:endParaRPr>
          </a:p>
          <a:p>
            <a:pPr algn="l"/>
            <a:r>
              <a:rPr lang="hr-HR" sz="2400" dirty="0">
                <a:latin typeface="Calibri" panose="020F0502020204030204" pitchFamily="34" charset="0"/>
              </a:rPr>
              <a:t>d</a:t>
            </a:r>
            <a:r>
              <a:rPr lang="vi-VN" sz="2400" dirty="0" smtClean="0">
                <a:latin typeface="Calibri" panose="020F0502020204030204" pitchFamily="34" charset="0"/>
              </a:rPr>
              <a:t>okumenti </a:t>
            </a:r>
            <a:r>
              <a:rPr lang="vi-VN" sz="2400" dirty="0">
                <a:latin typeface="Calibri" panose="020F0502020204030204" pitchFamily="34" charset="0"/>
              </a:rPr>
              <a:t>su </a:t>
            </a:r>
            <a:r>
              <a:rPr lang="vi-VN" sz="2400" b="1" dirty="0">
                <a:latin typeface="Calibri" panose="020F0502020204030204" pitchFamily="34" charset="0"/>
              </a:rPr>
              <a:t>multimedijski</a:t>
            </a:r>
            <a:r>
              <a:rPr lang="vi-VN" sz="2400" dirty="0">
                <a:latin typeface="Calibri" panose="020F0502020204030204" pitchFamily="34" charset="0"/>
              </a:rPr>
              <a:t>, što znači da uz tekst mogu sadržavati </a:t>
            </a:r>
            <a:r>
              <a:rPr lang="vi-VN" sz="2400" dirty="0" smtClean="0">
                <a:latin typeface="Calibri" panose="020F0502020204030204" pitchFamily="34" charset="0"/>
              </a:rPr>
              <a:t> </a:t>
            </a:r>
            <a:r>
              <a:rPr lang="vi-VN" sz="2400" dirty="0">
                <a:latin typeface="Calibri" panose="020F0502020204030204" pitchFamily="34" charset="0"/>
              </a:rPr>
              <a:t>zvuk, slike, videozapise i </a:t>
            </a:r>
            <a:r>
              <a:rPr lang="vi-VN" sz="2400" dirty="0" smtClean="0">
                <a:latin typeface="Calibri" panose="020F0502020204030204" pitchFamily="34" charset="0"/>
              </a:rPr>
              <a:t>animacije </a:t>
            </a:r>
            <a:endParaRPr lang="hr-HR" sz="2400" dirty="0" smtClean="0">
              <a:latin typeface="Calibri" panose="020F0502020204030204" pitchFamily="34" charset="0"/>
            </a:endParaRPr>
          </a:p>
          <a:p>
            <a:pPr algn="l"/>
            <a:r>
              <a:rPr lang="hr-HR" sz="2400" dirty="0">
                <a:latin typeface="Calibri" panose="020F0502020204030204" pitchFamily="34" charset="0"/>
              </a:rPr>
              <a:t>z</a:t>
            </a:r>
            <a:r>
              <a:rPr lang="vi-VN" sz="2400" dirty="0" smtClean="0">
                <a:latin typeface="Calibri" panose="020F0502020204030204" pitchFamily="34" charset="0"/>
              </a:rPr>
              <a:t>a </a:t>
            </a:r>
            <a:r>
              <a:rPr lang="vi-VN" sz="2400" dirty="0">
                <a:latin typeface="Calibri" panose="020F0502020204030204" pitchFamily="34" charset="0"/>
              </a:rPr>
              <a:t>pregled dokumenata koristimo </a:t>
            </a:r>
            <a:r>
              <a:rPr lang="vi-VN" sz="2400" b="1" i="1" dirty="0" smtClean="0">
                <a:latin typeface="Calibri" panose="020F0502020204030204" pitchFamily="34" charset="0"/>
              </a:rPr>
              <a:t>web</a:t>
            </a:r>
            <a:r>
              <a:rPr lang="vi-VN" sz="2400" b="1" dirty="0" smtClean="0">
                <a:latin typeface="Calibri" panose="020F0502020204030204" pitchFamily="34" charset="0"/>
              </a:rPr>
              <a:t>-preglednik</a:t>
            </a:r>
            <a:endParaRPr lang="hr-HR" sz="2400" b="1" dirty="0" smtClean="0">
              <a:latin typeface="Calibri" panose="020F0502020204030204" pitchFamily="34" charset="0"/>
            </a:endParaRPr>
          </a:p>
          <a:p>
            <a:pPr algn="l"/>
            <a:r>
              <a:rPr lang="hr-HR" sz="2400" dirty="0">
                <a:latin typeface="Calibri" panose="020F0502020204030204" pitchFamily="34" charset="0"/>
              </a:rPr>
              <a:t>u</a:t>
            </a:r>
            <a:r>
              <a:rPr lang="vi-VN" sz="2400" dirty="0" smtClean="0">
                <a:latin typeface="Calibri" panose="020F0502020204030204" pitchFamily="34" charset="0"/>
              </a:rPr>
              <a:t> </a:t>
            </a:r>
            <a:r>
              <a:rPr lang="hr-HR" sz="2400" b="1" i="1" dirty="0" smtClean="0">
                <a:latin typeface="Calibri" panose="020F0502020204030204" pitchFamily="34" charset="0"/>
              </a:rPr>
              <a:t>WWW </a:t>
            </a:r>
            <a:r>
              <a:rPr lang="vi-VN" sz="2400" dirty="0" smtClean="0">
                <a:latin typeface="Calibri" panose="020F0502020204030204" pitchFamily="34" charset="0"/>
              </a:rPr>
              <a:t>sustavu </a:t>
            </a:r>
            <a:r>
              <a:rPr lang="vi-VN" sz="2400" dirty="0">
                <a:latin typeface="Calibri" panose="020F0502020204030204" pitchFamily="34" charset="0"/>
              </a:rPr>
              <a:t>svaka stranica </a:t>
            </a:r>
            <a:r>
              <a:rPr lang="vi-VN" sz="2400" dirty="0" smtClean="0">
                <a:latin typeface="Calibri" panose="020F0502020204030204" pitchFamily="34" charset="0"/>
              </a:rPr>
              <a:t>ima </a:t>
            </a:r>
            <a:r>
              <a:rPr lang="vi-VN" sz="2400" dirty="0">
                <a:latin typeface="Calibri" panose="020F0502020204030204" pitchFamily="34" charset="0"/>
              </a:rPr>
              <a:t>svoju posebnu adresu, tzv. </a:t>
            </a:r>
            <a:r>
              <a:rPr lang="vi-VN" sz="2400" i="1" dirty="0">
                <a:latin typeface="Calibri" panose="020F0502020204030204" pitchFamily="34" charset="0"/>
              </a:rPr>
              <a:t>web</a:t>
            </a:r>
            <a:r>
              <a:rPr lang="vi-VN" sz="2400" dirty="0">
                <a:latin typeface="Calibri" panose="020F0502020204030204" pitchFamily="34" charset="0"/>
              </a:rPr>
              <a:t>-adresu (npr. </a:t>
            </a:r>
            <a:r>
              <a:rPr lang="vi-VN" sz="2400" u="sng" dirty="0">
                <a:latin typeface="Calibri" panose="020F0502020204030204" pitchFamily="34" charset="0"/>
              </a:rPr>
              <a:t>www.skole.hr</a:t>
            </a:r>
            <a:r>
              <a:rPr lang="vi-VN" sz="2400" dirty="0">
                <a:latin typeface="Calibri" panose="020F0502020204030204" pitchFamily="34" charset="0"/>
              </a:rPr>
              <a:t>). </a:t>
            </a:r>
            <a:endParaRPr lang="hr-HR" sz="2400" dirty="0">
              <a:latin typeface="Calibri" panose="020F0502020204030204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WWW (World Wide Web)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251520" y="2295104"/>
            <a:ext cx="669674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vi-VN" sz="2400" b="1" dirty="0">
                <a:latin typeface="Calibri" panose="020F0502020204030204" pitchFamily="34" charset="0"/>
                <a:cs typeface="Arial" panose="020B0604020202020204" pitchFamily="34" charset="0"/>
              </a:rPr>
              <a:t>WWW</a:t>
            </a:r>
            <a:r>
              <a:rPr lang="hr-HR" sz="2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(skraćeno </a:t>
            </a:r>
            <a:r>
              <a:rPr lang="vi-VN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web</a:t>
            </a:r>
            <a:r>
              <a:rPr lang="hr-H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vi-VN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Calibri" panose="020F0502020204030204" pitchFamily="34" charset="0"/>
                <a:cs typeface="Arial" panose="020B0604020202020204" pitchFamily="34" charset="0"/>
              </a:rPr>
              <a:t>multimedijski je mrežni servis međusobno povezanih hipertekstnih multimedijskih dokumenata (skraćeno web-stranice</a:t>
            </a:r>
            <a:r>
              <a:rPr lang="vi-VN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hr-HR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8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 bldLvl="2"/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_MP5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Tema_MP5</Template>
  <TotalTime>224</TotalTime>
  <Words>564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Tema_MP5</vt:lpstr>
      <vt:lpstr>6. Internet i elektronička pošta</vt:lpstr>
      <vt:lpstr>Uvod</vt:lpstr>
      <vt:lpstr>Što je internet?</vt:lpstr>
      <vt:lpstr>Kako je nastao?</vt:lpstr>
      <vt:lpstr>Prednosti interneta:</vt:lpstr>
      <vt:lpstr>Nedostatci interneta:</vt:lpstr>
      <vt:lpstr>Nedostatci interneta:</vt:lpstr>
      <vt:lpstr>Internetski servisi</vt:lpstr>
      <vt:lpstr>WWW (World Wide Web)</vt:lpstr>
      <vt:lpstr>Elektronička pošta (e-mail)</vt:lpstr>
      <vt:lpstr>Uloga računala</vt:lpstr>
      <vt:lpstr>Pitanja za ponavljanje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Mario Stančić</dc:creator>
  <cp:lastModifiedBy>Ivica</cp:lastModifiedBy>
  <cp:revision>25</cp:revision>
  <dcterms:created xsi:type="dcterms:W3CDTF">2014-04-07T02:21:16Z</dcterms:created>
  <dcterms:modified xsi:type="dcterms:W3CDTF">2019-03-08T08:06:38Z</dcterms:modified>
</cp:coreProperties>
</file>