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9" r:id="rId8"/>
    <p:sldId id="267" r:id="rId9"/>
    <p:sldId id="268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l-PL" sz="3600" dirty="0" smtClean="0"/>
              <a:t> 4.6. (A) Odluke u programu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4. (A) Logo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t-BR" dirty="0" smtClean="0"/>
              <a:t> </a:t>
            </a:r>
            <a:r>
              <a:rPr lang="pl-PL" dirty="0" smtClean="0"/>
              <a:t>4.6. (A) Odluke u programu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Uvjet za donošenje odluke</a:t>
            </a:r>
            <a:r>
              <a:rPr lang="hr-HR" dirty="0" smtClean="0"/>
              <a:t> – je pitanje ili tvrdnja na koju je moguće odgovoriti sa DA (</a:t>
            </a:r>
            <a:r>
              <a:rPr lang="hr-HR" dirty="0" err="1" smtClean="0"/>
              <a:t>True</a:t>
            </a:r>
            <a:r>
              <a:rPr lang="hr-HR" dirty="0" smtClean="0"/>
              <a:t> ili Istina) ili NE (</a:t>
            </a:r>
            <a:r>
              <a:rPr lang="hr-HR" dirty="0" err="1" smtClean="0"/>
              <a:t>False</a:t>
            </a:r>
            <a:r>
              <a:rPr lang="hr-HR" dirty="0" smtClean="0"/>
              <a:t> ili Laž).</a:t>
            </a:r>
          </a:p>
          <a:p>
            <a:r>
              <a:rPr lang="hr-HR" b="1" dirty="0" smtClean="0"/>
              <a:t>Naredba odluke</a:t>
            </a:r>
            <a:r>
              <a:rPr lang="hr-HR" dirty="0" smtClean="0"/>
              <a:t> – IF (AKO JE) i IFELSE (AKO JE INAČE).</a:t>
            </a:r>
          </a:p>
          <a:p>
            <a:r>
              <a:rPr lang="hr-HR" b="1" dirty="0" smtClean="0"/>
              <a:t>Provjera ulazne vrijednosti</a:t>
            </a:r>
            <a:r>
              <a:rPr lang="hr-HR" dirty="0" smtClean="0"/>
              <a:t> – ulaznu vrijednost uspoređujemo sa zadanom vrijednosti jednostavnim matematičkim izrazima manje od (&lt;), veće od (&gt;) ili jednako (=).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Jednostavnije odluke mogu biti npr. ako vani pada kiša, ponijeti ću kišobran ili ako ću učiti, sigurno ću uspješno napisati pisanu provjeru znanja.</a:t>
            </a:r>
          </a:p>
          <a:p>
            <a:r>
              <a:rPr lang="hr-HR" dirty="0" smtClean="0"/>
              <a:t>Tijekom izvršenja programa u računalu također se donose odluke. Npr. ako su sve naredbe programa ispravne program će se izvršiti ili ako je djelitelj 0 (nula) operaciju dijeljenja nije moguće izvršiti.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Odluke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79512" y="2132856"/>
            <a:ext cx="4752528" cy="4464496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Jednostavne uvjete u programu zapisujemo naredbom I</a:t>
            </a:r>
            <a:r>
              <a:rPr lang="hr-HR" b="1" dirty="0" smtClean="0"/>
              <a:t>F </a:t>
            </a:r>
            <a:r>
              <a:rPr lang="hr-HR" b="1" i="1" dirty="0" smtClean="0"/>
              <a:t>uvjet</a:t>
            </a:r>
            <a:r>
              <a:rPr lang="hr-HR" b="1" dirty="0" smtClean="0"/>
              <a:t> [</a:t>
            </a:r>
            <a:r>
              <a:rPr lang="hr-HR" b="1" i="1" dirty="0" smtClean="0"/>
              <a:t>niz naredbi</a:t>
            </a:r>
            <a:r>
              <a:rPr lang="hr-HR" b="1" dirty="0" smtClean="0"/>
              <a:t>]</a:t>
            </a:r>
            <a:r>
              <a:rPr lang="hr-HR" dirty="0" smtClean="0"/>
              <a:t>. </a:t>
            </a:r>
          </a:p>
          <a:p>
            <a:r>
              <a:rPr lang="hr-HR" dirty="0" smtClean="0"/>
              <a:t>Naredba IF prevodi se kao </a:t>
            </a:r>
            <a:r>
              <a:rPr lang="hr-HR" b="1" dirty="0" smtClean="0"/>
              <a:t>AKO JE</a:t>
            </a:r>
            <a:r>
              <a:rPr lang="hr-HR" dirty="0" smtClean="0"/>
              <a:t>. Uvjet ili </a:t>
            </a:r>
            <a:r>
              <a:rPr lang="hr-HR" b="1" dirty="0" smtClean="0"/>
              <a:t>logički uvjet</a:t>
            </a:r>
            <a:r>
              <a:rPr lang="hr-HR" dirty="0" smtClean="0"/>
              <a:t> uvijek odgovara na postavljeno pitanje s jednim od dva moguća odgovora </a:t>
            </a:r>
            <a:r>
              <a:rPr lang="hr-HR" b="1" dirty="0" smtClean="0"/>
              <a:t>DA (</a:t>
            </a:r>
            <a:r>
              <a:rPr lang="hr-HR" b="1" i="1" dirty="0" err="1" smtClean="0"/>
              <a:t>True</a:t>
            </a:r>
            <a:r>
              <a:rPr lang="hr-HR" b="1" dirty="0" smtClean="0"/>
              <a:t> ili Istina)</a:t>
            </a:r>
            <a:r>
              <a:rPr lang="hr-HR" dirty="0" smtClean="0"/>
              <a:t> ili </a:t>
            </a:r>
            <a:r>
              <a:rPr lang="hr-HR" b="1" dirty="0" smtClean="0"/>
              <a:t>NE (</a:t>
            </a:r>
            <a:r>
              <a:rPr lang="hr-HR" b="1" i="1" dirty="0" err="1" smtClean="0"/>
              <a:t>False</a:t>
            </a:r>
            <a:r>
              <a:rPr lang="hr-HR" b="1" dirty="0" smtClean="0"/>
              <a:t> ili Laž)</a:t>
            </a:r>
            <a:r>
              <a:rPr lang="hr-HR" dirty="0" smtClean="0"/>
              <a:t>. </a:t>
            </a:r>
          </a:p>
          <a:p>
            <a:r>
              <a:rPr lang="hr-HR" dirty="0" smtClean="0"/>
              <a:t>Ako je odgovor na postavljeno pitanje DA tada će se izvršiti niz naredbi u uglatim zagradama, a ako je odgovor NE program će nastaviti s izvršavanjem sljedeće naredbe u programu (ako postoji) ili će završiti izvođenje. </a:t>
            </a:r>
          </a:p>
          <a:p>
            <a:r>
              <a:rPr lang="hr-HR" dirty="0" smtClean="0"/>
              <a:t>Možemo reći da se potvrdnim odgovorom na postavljeno pitanje program granao.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932040" y="2060848"/>
            <a:ext cx="411142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Jednostavni uvjeti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0" y="1628800"/>
            <a:ext cx="3419872" cy="44644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r-HR" dirty="0" smtClean="0"/>
              <a:t>Grananje će biti još jasnije ako pažljivo pogledamo naredbu IFELSE (AKO JE INAČE). </a:t>
            </a:r>
          </a:p>
          <a:p>
            <a:pPr algn="l"/>
            <a:r>
              <a:rPr lang="hr-HR" dirty="0" smtClean="0"/>
              <a:t>Osnovni oblik naredbe glasi IFELSE </a:t>
            </a:r>
            <a:r>
              <a:rPr lang="hr-HR" i="1" dirty="0" smtClean="0"/>
              <a:t>uvjet</a:t>
            </a:r>
            <a:r>
              <a:rPr lang="hr-HR" dirty="0" smtClean="0"/>
              <a:t> [niz naredbi koje će se izvršiti ako je uvjet istinit] [niz naredbi koje će se izvršiti ako je uvjet lažan]. 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47864" y="1916832"/>
            <a:ext cx="571541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854968"/>
          </a:xfrm>
        </p:spPr>
        <p:txBody>
          <a:bodyPr>
            <a:normAutofit/>
          </a:bodyPr>
          <a:lstStyle/>
          <a:p>
            <a:r>
              <a:rPr lang="hr-HR" dirty="0" smtClean="0"/>
              <a:t>Složeni uvjeti</a:t>
            </a:r>
            <a:endParaRPr lang="hr-HR" dirty="0"/>
          </a:p>
        </p:txBody>
      </p:sp>
      <p:sp>
        <p:nvSpPr>
          <p:cNvPr id="5" name="Rezervirano mjesto sadržaja 1"/>
          <p:cNvSpPr txBox="1">
            <a:spLocks/>
          </p:cNvSpPr>
          <p:nvPr/>
        </p:nvSpPr>
        <p:spPr>
          <a:xfrm>
            <a:off x="107504" y="6021288"/>
            <a:ext cx="8856984" cy="72846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just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just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just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just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hr-HR" dirty="0" smtClean="0"/>
              <a:t>Dakle, program se ovisno o uvjetu usmjerava u jednu od dvije grane.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Pitanje uvjeta najčešće zapisujemo kao usporedbu ulazne vrijednosti i zadane vrijednosti matematičkim izrazima manje od (&lt;), veće od (&gt;) ili jednako (=).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Pitanje uvjeta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Iako smo do sada program Logo koristili samo za crtanje u Logu možemo računati, pisati i izvoditi razne složene programe. </a:t>
            </a:r>
          </a:p>
          <a:p>
            <a:r>
              <a:rPr lang="hr-HR" dirty="0" smtClean="0"/>
              <a:t>Za ispis koristimo naredbu </a:t>
            </a:r>
            <a:r>
              <a:rPr lang="hr-HR" b="1" dirty="0" smtClean="0"/>
              <a:t>PR</a:t>
            </a:r>
            <a:r>
              <a:rPr lang="hr-HR" dirty="0" smtClean="0"/>
              <a:t> što znači ispiši, a tekst koji želimo ispisati navodimo u uglatim zagradama. Npr.:</a:t>
            </a:r>
          </a:p>
          <a:p>
            <a:pPr lvl="1"/>
            <a:r>
              <a:rPr lang="hr-HR" i="1" dirty="0" smtClean="0"/>
              <a:t>Program</a:t>
            </a:r>
            <a:endParaRPr lang="hr-HR" dirty="0" smtClean="0"/>
          </a:p>
          <a:p>
            <a:pPr lvl="2"/>
            <a:r>
              <a:rPr lang="hr-HR" b="1" dirty="0" smtClean="0"/>
              <a:t>PR</a:t>
            </a:r>
            <a:r>
              <a:rPr lang="hr-HR" dirty="0" smtClean="0"/>
              <a:t> [Ispis u programu </a:t>
            </a:r>
            <a:r>
              <a:rPr lang="hr-HR" dirty="0" err="1" smtClean="0"/>
              <a:t>MSWLogo</a:t>
            </a:r>
            <a:r>
              <a:rPr lang="hr-HR" dirty="0" smtClean="0"/>
              <a:t>!]</a:t>
            </a:r>
          </a:p>
          <a:p>
            <a:pPr lvl="1"/>
            <a:r>
              <a:rPr lang="hr-HR" i="1" dirty="0" smtClean="0"/>
              <a:t>Rezultat</a:t>
            </a:r>
            <a:endParaRPr lang="hr-HR" dirty="0" smtClean="0"/>
          </a:p>
          <a:p>
            <a:pPr lvl="2"/>
            <a:r>
              <a:rPr lang="hr-HR" dirty="0" smtClean="0"/>
              <a:t>Ispis u programu </a:t>
            </a:r>
            <a:r>
              <a:rPr lang="hr-HR" dirty="0" err="1" smtClean="0"/>
              <a:t>MSWLogo</a:t>
            </a:r>
            <a:r>
              <a:rPr lang="hr-HR" dirty="0" smtClean="0"/>
              <a:t>!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Ispis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75655" y="2472788"/>
            <a:ext cx="6264697" cy="362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Crtanje mnogokuta uz provjeru broja vrhova (bez upozorenja i s upozorenjem)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173335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Naredbom PR možemo osim teksta ispisati i rezultat računske operacije. U izvođenju računskih operacija vrijede ista pravila kao u matematici, međutim znakovi računskih operacija se donekle razlikuju.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Matematičke operacije</a:t>
            </a: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526736"/>
              </p:ext>
            </p:extLst>
          </p:nvPr>
        </p:nvGraphicFramePr>
        <p:xfrm>
          <a:off x="1643042" y="4504392"/>
          <a:ext cx="6096000" cy="209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  <a:cs typeface="Times New Roman"/>
                        </a:rPr>
                        <a:t>Matematička operacija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  <a:cs typeface="Times New Roman"/>
                        </a:rPr>
                        <a:t>Znak u matematici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  <a:cs typeface="Times New Roman"/>
                        </a:rPr>
                        <a:t>Znak u Logo-u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/>
                          <a:ea typeface="Times New Roman"/>
                          <a:cs typeface="Times New Roman"/>
                        </a:rPr>
                        <a:t>Zbrajanje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/>
                          <a:ea typeface="Times New Roman"/>
                          <a:cs typeface="Times New Roman"/>
                        </a:rPr>
                        <a:t>Oduzimanje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Množenje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  <a:cs typeface="Arial"/>
                        </a:rPr>
                        <a:t>·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Dijeljenje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latin typeface="Arial"/>
                          <a:ea typeface="Times New Roman"/>
                          <a:cs typeface="Times New Roman"/>
                        </a:rPr>
                        <a:t>PR 3+7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latin typeface="Arial"/>
                          <a:ea typeface="Times New Roman"/>
                          <a:cs typeface="Times New Roman"/>
                        </a:rPr>
                        <a:t>Rezultat: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latin typeface="Arial"/>
                          <a:ea typeface="Times New Roman"/>
                          <a:cs typeface="Times New Roman"/>
                        </a:rPr>
                        <a:t>PR 8/2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latin typeface="Arial"/>
                          <a:ea typeface="Times New Roman"/>
                          <a:cs typeface="Times New Roman"/>
                        </a:rPr>
                        <a:t>Rezultat: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latin typeface="Arial"/>
                          <a:ea typeface="Times New Roman"/>
                          <a:cs typeface="Times New Roman"/>
                        </a:rPr>
                        <a:t>PR 5*</a:t>
                      </a:r>
                      <a:r>
                        <a:rPr lang="hr-HR" sz="2400" dirty="0" err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hr-HR" sz="2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latin typeface="Arial"/>
                          <a:ea typeface="Times New Roman"/>
                          <a:cs typeface="Times New Roman"/>
                        </a:rPr>
                        <a:t>Rezultat: 25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operacija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_MP5</Template>
  <TotalTime>390</TotalTime>
  <Words>460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Tema_MP5</vt:lpstr>
      <vt:lpstr> Nastavna jedinica:  4.6. (A) Odluke u programu</vt:lpstr>
      <vt:lpstr>Odluke</vt:lpstr>
      <vt:lpstr>Jednostavni uvjeti</vt:lpstr>
      <vt:lpstr>Složeni uvjeti</vt:lpstr>
      <vt:lpstr>Pitanje uvjeta</vt:lpstr>
      <vt:lpstr>Ispis</vt:lpstr>
      <vt:lpstr>Crtanje mnogokuta uz provjeru broja vrhova (bez upozorenja i s upozorenjem)</vt:lpstr>
      <vt:lpstr>Matematičke operacije</vt:lpstr>
      <vt:lpstr>Primjeri operacija</vt:lpstr>
      <vt:lpstr>Pojmovi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Ivica</cp:lastModifiedBy>
  <cp:revision>190</cp:revision>
  <dcterms:created xsi:type="dcterms:W3CDTF">2010-07-29T06:54:58Z</dcterms:created>
  <dcterms:modified xsi:type="dcterms:W3CDTF">2019-03-08T08:03:21Z</dcterms:modified>
</cp:coreProperties>
</file>