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4.1. (B) Pojam algoritma 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4. (B) BASIC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 4.1. (B) Pojam algoritma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sz="half" idx="1"/>
          </p:nvPr>
        </p:nvSpPr>
        <p:spPr>
          <a:xfrm>
            <a:off x="323528" y="2852936"/>
            <a:ext cx="4829180" cy="3864175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U drugom koraku rješavanja ovog problema </a:t>
            </a:r>
            <a:r>
              <a:rPr lang="hr-HR" b="1" dirty="0" smtClean="0"/>
              <a:t>3 puta je potrebno ponoviti radnju</a:t>
            </a:r>
            <a:r>
              <a:rPr lang="hr-HR" dirty="0" smtClean="0"/>
              <a:t> unošenja kutija. </a:t>
            </a:r>
          </a:p>
          <a:p>
            <a:r>
              <a:rPr lang="hr-HR" dirty="0" smtClean="0"/>
              <a:t>Tijekom prenošenja kutija za svaku kutiju ponavljamo ove radnje (odlazak u podrum, uzimanje kutije,nošenje kutije u kuću).</a:t>
            </a:r>
          </a:p>
          <a:p>
            <a:r>
              <a:rPr lang="hr-HR" dirty="0" smtClean="0"/>
              <a:t>Tek kada su unesene sve tri kutije (uvjet ispunjen) može se nastaviti put dalje. 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436096" y="2708920"/>
            <a:ext cx="3024336" cy="401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2060848"/>
            <a:ext cx="8176422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 smtClean="0"/>
              <a:t>Pri polasku u školu iz podruma donesi tri kutije,</a:t>
            </a:r>
            <a:r>
              <a:rPr lang="hr-HR" sz="2000" b="1" dirty="0" smtClean="0"/>
              <a:t> jednu po jednu</a:t>
            </a:r>
            <a:r>
              <a:rPr lang="hr-HR" sz="2000" dirty="0" smtClean="0"/>
              <a:t>, u kuću. </a:t>
            </a:r>
            <a:endParaRPr lang="hr-H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hr-HR" b="1" dirty="0" smtClean="0"/>
              <a:t>Algoritam </a:t>
            </a:r>
            <a:r>
              <a:rPr lang="hr-HR" dirty="0" smtClean="0"/>
              <a:t>-</a:t>
            </a:r>
            <a:r>
              <a:rPr lang="hr-HR" b="1" dirty="0" smtClean="0"/>
              <a:t> </a:t>
            </a:r>
            <a:r>
              <a:rPr lang="hr-HR" dirty="0"/>
              <a:t>p</a:t>
            </a:r>
            <a:r>
              <a:rPr lang="hr-HR" dirty="0" smtClean="0"/>
              <a:t>recizno napravljen plan izvedbe nekog slijeda postupaka </a:t>
            </a:r>
          </a:p>
          <a:p>
            <a:r>
              <a:rPr lang="hr-HR" b="1" dirty="0" smtClean="0"/>
              <a:t>Slijed </a:t>
            </a:r>
            <a:r>
              <a:rPr lang="hr-HR" dirty="0" smtClean="0"/>
              <a:t>- radnje se izvode SLIJEDOM, jedna iza druge</a:t>
            </a:r>
          </a:p>
          <a:p>
            <a:r>
              <a:rPr lang="hr-HR" b="1" dirty="0" smtClean="0"/>
              <a:t>Grananje </a:t>
            </a:r>
            <a:r>
              <a:rPr lang="hr-HR" dirty="0" smtClean="0"/>
              <a:t>- kojim putem (granom) će se postupak rješavanja problema odvijati ovisi o uvjetima koji nastanu tijekom rješavanja.</a:t>
            </a:r>
          </a:p>
          <a:p>
            <a:r>
              <a:rPr lang="hr-HR" b="1" dirty="0" smtClean="0"/>
              <a:t>Ponavljanje </a:t>
            </a:r>
            <a:r>
              <a:rPr lang="hr-HR" dirty="0" smtClean="0"/>
              <a:t>- tijekom izvođenja programa neke radnje se ponavljaju sve dok se ne ispune uvjeti za prestanak ponavljanja. Nakon ispunjenja uvjeta izvođenje programa se nastavlja.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Pojmovi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uspješno izvršenje većine zadatka, potrebno je put rješavanja unaprijed osmisliti. Za rješavanje nekih zadataka treba više napora, a neke izvodimo spontano. </a:t>
            </a:r>
          </a:p>
          <a:p>
            <a:r>
              <a:rPr lang="hr-HR" dirty="0" smtClean="0"/>
              <a:t>U rješavanju problema pomoći će nam </a:t>
            </a:r>
            <a:r>
              <a:rPr lang="hr-HR" b="1" dirty="0" smtClean="0"/>
              <a:t>plan</a:t>
            </a:r>
            <a:r>
              <a:rPr lang="hr-HR" dirty="0" smtClean="0"/>
              <a:t> rješavanja.</a:t>
            </a:r>
          </a:p>
          <a:p>
            <a:r>
              <a:rPr lang="hr-HR" b="1" dirty="0" smtClean="0"/>
              <a:t>Precizno napravljen </a:t>
            </a:r>
            <a:r>
              <a:rPr lang="hr-HR" dirty="0" smtClean="0"/>
              <a:t>plan izvedbe nekog slijeda postupaka nazivamo </a:t>
            </a:r>
            <a:r>
              <a:rPr lang="hr-HR" b="1" dirty="0" smtClean="0"/>
              <a:t>ALGORITAM.</a:t>
            </a:r>
            <a:endParaRPr lang="hr-HR" b="1" dirty="0"/>
          </a:p>
          <a:p>
            <a:r>
              <a:rPr lang="hr-HR" b="1" dirty="0" smtClean="0"/>
              <a:t>Zapamtimo: Dobro napravljen algoritam je više od pola rješenja problema. 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2343144"/>
            <a:ext cx="8258204" cy="166192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Algoritmom slijeda opisujemo korake ili aktivnosti koje je potrebno izvršiti u nizu (slijedno) jednu iza druge.</a:t>
            </a:r>
          </a:p>
          <a:p>
            <a:r>
              <a:rPr lang="hr-HR" dirty="0" smtClean="0"/>
              <a:t>Pogledajmo algoritam jutarnjeg odlaska u školu.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9438548"/>
              </p:ext>
            </p:extLst>
          </p:nvPr>
        </p:nvGraphicFramePr>
        <p:xfrm>
          <a:off x="500034" y="4005064"/>
          <a:ext cx="8186738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5829284"/>
              </a:tblGrid>
              <a:tr h="1584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b="1" dirty="0">
                          <a:latin typeface="Arial"/>
                          <a:ea typeface="Times New Roman"/>
                          <a:cs typeface="Times New Roman"/>
                        </a:rPr>
                        <a:t>1. Buđenje</a:t>
                      </a:r>
                      <a:endParaRPr lang="hr-HR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b="1" dirty="0">
                          <a:latin typeface="Arial"/>
                          <a:ea typeface="Times New Roman"/>
                          <a:cs typeface="Times New Roman"/>
                        </a:rPr>
                        <a:t>2. Doručak</a:t>
                      </a:r>
                      <a:endParaRPr lang="hr-HR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b="1" dirty="0">
                          <a:latin typeface="Arial"/>
                          <a:ea typeface="Times New Roman"/>
                          <a:cs typeface="Times New Roman"/>
                        </a:rPr>
                        <a:t>3. Put do škole</a:t>
                      </a:r>
                      <a:endParaRPr lang="hr-HR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b="1" dirty="0">
                          <a:latin typeface="Arial"/>
                          <a:ea typeface="Times New Roman"/>
                          <a:cs typeface="Times New Roman"/>
                        </a:rPr>
                        <a:t>4. Početak nastave</a:t>
                      </a:r>
                      <a:endParaRPr lang="hr-H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dirty="0">
                          <a:latin typeface="Arial"/>
                          <a:ea typeface="Times New Roman"/>
                          <a:cs typeface="Times New Roman"/>
                        </a:rPr>
                        <a:t>Ove radnje se izvode (izvršavaju) SLIJEDOM -jedna iza druge.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dirty="0">
                          <a:latin typeface="Arial"/>
                          <a:ea typeface="Times New Roman"/>
                          <a:cs typeface="Times New Roman"/>
                        </a:rPr>
                        <a:t>Redoslijed im očito ne možemo zamijeniti.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800" dirty="0">
                          <a:latin typeface="Arial"/>
                          <a:ea typeface="Times New Roman"/>
                          <a:cs typeface="Times New Roman"/>
                        </a:rPr>
                        <a:t>Ovakav algoritam nazivamo </a:t>
                      </a:r>
                      <a:r>
                        <a:rPr lang="hr-HR" sz="1800" b="1" dirty="0">
                          <a:latin typeface="Arial"/>
                          <a:ea typeface="Times New Roman"/>
                          <a:cs typeface="Times New Roman"/>
                        </a:rPr>
                        <a:t>algoritam slijeda</a:t>
                      </a:r>
                      <a:r>
                        <a:rPr lang="hr-HR" sz="1800" dirty="0">
                          <a:latin typeface="Arial"/>
                          <a:ea typeface="Times New Roman"/>
                          <a:cs typeface="Times New Roman"/>
                        </a:rPr>
                        <a:t> jer se radnje nižu jedna iza druge.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 slijeda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67544" y="1919647"/>
            <a:ext cx="8401080" cy="2733489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Koju ćemo radnju izvršiti tijekom rješavanja nekog problema, vrlo često ovisi o tome je li neki uvjet ispunjen ili nije.</a:t>
            </a:r>
          </a:p>
          <a:p>
            <a:r>
              <a:rPr lang="hr-HR" dirty="0" smtClean="0"/>
              <a:t>Npr.</a:t>
            </a:r>
          </a:p>
          <a:p>
            <a:pPr lvl="1"/>
            <a:r>
              <a:rPr lang="hr-HR" dirty="0" smtClean="0"/>
              <a:t>Nedjelja je, dan kad se ne ide u školu. Potrebno je odlučiti (izabrati) kako iskoristiti slobodno vrijeme. </a:t>
            </a:r>
          </a:p>
          <a:p>
            <a:pPr lvl="1"/>
            <a:r>
              <a:rPr lang="hr-HR" dirty="0" smtClean="0"/>
              <a:t> Izbor ovisi o tome kakvo je vrijeme. Ako želimo vidjeti je li vani sunce ili pada kiša najprije moramo pogledati kroz prozor. Ovisno o vremenu, je li sunčano ili kišno, donijet ćemo </a:t>
            </a:r>
            <a:r>
              <a:rPr lang="hr-HR" b="1" dirty="0" smtClean="0"/>
              <a:t>odluku</a:t>
            </a:r>
            <a:r>
              <a:rPr lang="hr-HR" dirty="0" smtClean="0"/>
              <a:t> što ćemo raditi.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1720" y="4640962"/>
            <a:ext cx="5786478" cy="220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 grananja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100326" y="4365104"/>
            <a:ext cx="2939643" cy="249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8329642" cy="4824536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Neke radnje tijekom rješavanja problema moramo ponavljati više puta. </a:t>
            </a:r>
          </a:p>
          <a:p>
            <a:r>
              <a:rPr lang="hr-HR" dirty="0" smtClean="0"/>
              <a:t>Nastavimo prethodni primjer:</a:t>
            </a:r>
          </a:p>
          <a:p>
            <a:r>
              <a:rPr lang="hr-HR" dirty="0" smtClean="0"/>
              <a:t>Vrijeme je sunčano i s prijateljima imate namjeru provesti dan u prirodi. Svaki od Vas ima neko zaduženje. Vaš je zadataka napuniti bočice s vodom za sebe i četiri prijatelja. Tek kad ih napunite, možete ići.</a:t>
            </a:r>
          </a:p>
          <a:p>
            <a:r>
              <a:rPr lang="hr-HR" dirty="0" smtClean="0"/>
              <a:t>Tijek radnji rješavanja ovog problema:</a:t>
            </a:r>
          </a:p>
          <a:p>
            <a:pPr lvl="1"/>
            <a:r>
              <a:rPr lang="hr-HR" dirty="0" smtClean="0"/>
              <a:t>Otvori vodu.</a:t>
            </a:r>
          </a:p>
          <a:p>
            <a:pPr lvl="1" algn="l"/>
            <a:r>
              <a:rPr lang="hr-HR" dirty="0" smtClean="0"/>
              <a:t>Puni svaku bočicu posebno, jednu iza druge </a:t>
            </a:r>
            <a:br>
              <a:rPr lang="hr-HR" dirty="0" smtClean="0"/>
            </a:br>
            <a:r>
              <a:rPr lang="hr-HR" dirty="0" smtClean="0"/>
              <a:t>(5 puta ponavljamo radnju). </a:t>
            </a:r>
          </a:p>
          <a:p>
            <a:pPr lvl="1" algn="l"/>
            <a:r>
              <a:rPr lang="hr-HR" dirty="0" smtClean="0"/>
              <a:t>Poslije završenog punjenja bočica </a:t>
            </a:r>
            <a:br>
              <a:rPr lang="hr-HR" dirty="0" smtClean="0"/>
            </a:br>
            <a:r>
              <a:rPr lang="hr-HR" dirty="0" smtClean="0"/>
              <a:t>idemo u prirodu.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 ponavljanja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4974254"/>
              </p:ext>
            </p:extLst>
          </p:nvPr>
        </p:nvGraphicFramePr>
        <p:xfrm>
          <a:off x="179512" y="4365104"/>
          <a:ext cx="8734374" cy="171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970"/>
                <a:gridCol w="5041083"/>
                <a:gridCol w="3009321"/>
              </a:tblGrid>
              <a:tr h="489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7026" marR="370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Najprije moramo upisati dva broja. </a:t>
                      </a:r>
                    </a:p>
                  </a:txBody>
                  <a:tcPr marL="37026" marR="370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2200" b="1" dirty="0">
                          <a:latin typeface="Arial"/>
                          <a:ea typeface="Times New Roman"/>
                          <a:cs typeface="Times New Roman"/>
                        </a:rPr>
                        <a:t>ULAZNI</a:t>
                      </a: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2200" b="1" dirty="0" smtClean="0">
                          <a:latin typeface="Arial"/>
                          <a:ea typeface="Times New Roman"/>
                          <a:cs typeface="Times New Roman"/>
                        </a:rPr>
                        <a:t>PODATCI</a:t>
                      </a:r>
                      <a:r>
                        <a:rPr lang="hr-HR" sz="2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hr-HR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026" marR="37026" marT="0" marB="0"/>
                </a:tc>
              </a:tr>
              <a:tr h="489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7026" marR="370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Trebamo zbrojiti upisane brojeve.</a:t>
                      </a:r>
                    </a:p>
                  </a:txBody>
                  <a:tcPr marL="37026" marR="370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2200" b="1" dirty="0">
                          <a:latin typeface="Arial"/>
                          <a:ea typeface="Times New Roman"/>
                          <a:cs typeface="Times New Roman"/>
                        </a:rPr>
                        <a:t>OBRADA </a:t>
                      </a:r>
                      <a:r>
                        <a:rPr lang="hr-HR" sz="2200" b="1" dirty="0" smtClean="0">
                          <a:latin typeface="Arial"/>
                          <a:ea typeface="Times New Roman"/>
                          <a:cs typeface="Times New Roman"/>
                        </a:rPr>
                        <a:t>PODATAKA</a:t>
                      </a:r>
                      <a:endParaRPr lang="hr-HR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026" marR="37026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7026" marR="370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dirty="0">
                          <a:latin typeface="Arial"/>
                          <a:ea typeface="Times New Roman"/>
                          <a:cs typeface="Times New Roman"/>
                        </a:rPr>
                        <a:t>Na kraju trebamo ispisati zbroj brojeva (rješenje obrade podataka).</a:t>
                      </a:r>
                    </a:p>
                  </a:txBody>
                  <a:tcPr marL="37026" marR="370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200" b="1" dirty="0">
                          <a:latin typeface="Arial"/>
                          <a:ea typeface="Times New Roman"/>
                          <a:cs typeface="Times New Roman"/>
                        </a:rPr>
                        <a:t> IZLAZ </a:t>
                      </a:r>
                      <a:endParaRPr lang="hr-HR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026" marR="37026" marT="0" marB="0"/>
                </a:tc>
              </a:tr>
            </a:tbl>
          </a:graphicData>
        </a:graphic>
      </p:graphicFrame>
      <p:sp>
        <p:nvSpPr>
          <p:cNvPr id="6" name="Rezervirano mjesto teksta 5"/>
          <p:cNvSpPr>
            <a:spLocks noGrp="1"/>
          </p:cNvSpPr>
          <p:nvPr>
            <p:ph sz="half" idx="2"/>
          </p:nvPr>
        </p:nvSpPr>
        <p:spPr>
          <a:xfrm>
            <a:off x="453702" y="3068960"/>
            <a:ext cx="8258204" cy="1143008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Tijekom pisanja algoritma uočite tri faze rada: ULAZ, OBRADA PODATAKA, IZLAZ. Možemo ih prepoznati u svakom algoritmu.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Koristi li računalo algoritme?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35496" y="2191233"/>
            <a:ext cx="902240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2000" dirty="0" smtClean="0"/>
              <a:t>Trebamo zbrojiti dva broja. Kako ćemo napisati algoritam za rješavanje ovog zadatka?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8186766" cy="2161986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Analizirajmo zadatak: </a:t>
            </a:r>
          </a:p>
          <a:p>
            <a:pPr lvl="0"/>
            <a:r>
              <a:rPr lang="hr-HR" dirty="0" smtClean="0"/>
              <a:t>Najprije treba upisati duljinu stranice kvadrata, </a:t>
            </a:r>
          </a:p>
          <a:p>
            <a:pPr lvl="0"/>
            <a:r>
              <a:rPr lang="hr-HR" dirty="0" smtClean="0"/>
              <a:t>Zadajemo naredbe (instrukcije) kojima će računalo izračunati površinu kvadrata.</a:t>
            </a:r>
          </a:p>
          <a:p>
            <a:r>
              <a:rPr lang="hr-HR" dirty="0" smtClean="0"/>
              <a:t>Treba ispisati površinu.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67544" y="4509120"/>
            <a:ext cx="8072494" cy="18639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r-HR" sz="3000" dirty="0" smtClean="0"/>
              <a:t>Napisani algoritam bi izgledao ovako:</a:t>
            </a:r>
          </a:p>
          <a:p>
            <a:pPr lvl="1"/>
            <a:r>
              <a:rPr lang="hr-HR" dirty="0" smtClean="0"/>
              <a:t> Unesi duljinu stranice kvadrata</a:t>
            </a:r>
          </a:p>
          <a:p>
            <a:pPr lvl="1"/>
            <a:r>
              <a:rPr lang="hr-HR" dirty="0" smtClean="0"/>
              <a:t>Izračunaj površinu kvadrata (P=a*</a:t>
            </a:r>
            <a:r>
              <a:rPr lang="hr-HR" dirty="0" err="1" smtClean="0"/>
              <a:t>a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Ispiši vrijednost površine</a:t>
            </a:r>
          </a:p>
          <a:p>
            <a:endParaRPr lang="hr-HR" sz="24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 i algoritam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Grananje primjenjujemo kada se u postupku rješavanja problema mora donijeti odluka o načinu daljnjeg rješavanja problema.</a:t>
            </a:r>
          </a:p>
          <a:p>
            <a:r>
              <a:rPr lang="hr-HR" dirty="0" smtClean="0"/>
              <a:t>Na odluku utječe uvjet koji može biti ispunjen ili ne ispunjen.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Grananje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sz="half" idx="1"/>
          </p:nvPr>
        </p:nvSpPr>
        <p:spPr>
          <a:xfrm>
            <a:off x="488869" y="3429000"/>
            <a:ext cx="4038600" cy="3072087"/>
          </a:xfrm>
        </p:spPr>
        <p:txBody>
          <a:bodyPr/>
          <a:lstStyle/>
          <a:p>
            <a:r>
              <a:rPr lang="hr-HR" b="1" dirty="0" smtClean="0"/>
              <a:t>1. Unesi dva broja a i b</a:t>
            </a:r>
            <a:endParaRPr lang="hr-HR" dirty="0" smtClean="0"/>
          </a:p>
          <a:p>
            <a:r>
              <a:rPr lang="hr-HR" b="1" dirty="0" smtClean="0"/>
              <a:t>2. Provjeri je li a&gt;b </a:t>
            </a:r>
            <a:endParaRPr lang="hr-HR" dirty="0" smtClean="0"/>
          </a:p>
          <a:p>
            <a:r>
              <a:rPr lang="hr-HR" b="1" dirty="0" smtClean="0"/>
              <a:t> Ako je a&gt;b,</a:t>
            </a:r>
            <a:endParaRPr lang="hr-HR" dirty="0" smtClean="0"/>
          </a:p>
          <a:p>
            <a:r>
              <a:rPr lang="hr-HR" b="1" dirty="0" smtClean="0"/>
              <a:t>3. onda ispiši a</a:t>
            </a:r>
            <a:endParaRPr lang="hr-HR" dirty="0" smtClean="0"/>
          </a:p>
          <a:p>
            <a:r>
              <a:rPr lang="hr-HR" b="1" dirty="0" smtClean="0"/>
              <a:t> Inače ispiši b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060432" y="2722562"/>
            <a:ext cx="4904056" cy="373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Grananje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611560" y="2132856"/>
            <a:ext cx="38164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000" dirty="0" smtClean="0"/>
              <a:t>Unesi dva različita broja.</a:t>
            </a:r>
            <a:br>
              <a:rPr lang="hr-HR" sz="2000" dirty="0" smtClean="0"/>
            </a:br>
            <a:r>
              <a:rPr lang="hr-HR" sz="2000" dirty="0" smtClean="0"/>
              <a:t>Usporedi ih i ispiši veći broj.</a:t>
            </a:r>
            <a:endParaRPr lang="hr-H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99</TotalTime>
  <Words>573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Tema_MP5</vt:lpstr>
      <vt:lpstr> Nastavna jedinica:  4.1. (B) Pojam algoritma </vt:lpstr>
      <vt:lpstr>Algoritam</vt:lpstr>
      <vt:lpstr>Algoritam slijeda </vt:lpstr>
      <vt:lpstr>Algoritam grananja</vt:lpstr>
      <vt:lpstr>Algoritam ponavljanja</vt:lpstr>
      <vt:lpstr>Koristi li računalo algoritme?</vt:lpstr>
      <vt:lpstr>Analiza i algoritam</vt:lpstr>
      <vt:lpstr>Grananje</vt:lpstr>
      <vt:lpstr>Grananje</vt:lpstr>
      <vt:lpstr>Ponavljanje</vt:lpstr>
      <vt:lpstr>Pojmovi 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49</cp:revision>
  <dcterms:created xsi:type="dcterms:W3CDTF">2010-07-29T06:54:58Z</dcterms:created>
  <dcterms:modified xsi:type="dcterms:W3CDTF">2019-03-08T08:04:42Z</dcterms:modified>
</cp:coreProperties>
</file>