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custDataLst>
    <p:tags r:id="rId13"/>
  </p:custDataLst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>
      <p:cViewPr>
        <p:scale>
          <a:sx n="63" d="100"/>
          <a:sy n="63" d="100"/>
        </p:scale>
        <p:origin x="-1314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Bojanje</a:t>
            </a:r>
            <a:endParaRPr lang="hr-HR" sz="2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Svojstva crteža</a:t>
            </a:r>
            <a:endParaRPr lang="hr-HR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32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70"/>
    </mc:Choice>
    <mc:Fallback xmlns="">
      <p:transition spd="slow" advTm="6070"/>
    </mc:Fallback>
  </mc:AlternateContent>
  <p:timing>
    <p:tnLst>
      <p:par>
        <p:cTn id="1" dur="indefinite" restart="never" nodeType="tmRoot"/>
      </p:par>
    </p:tnLst>
    <p:bldLst>
      <p:bldP spid="2" grpId="0"/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874435"/>
          </a:xfrm>
        </p:spPr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hr-HR" sz="2400" dirty="0" smtClean="0"/>
              <a:t>Prilikom spremanja slikovnih datoteka može se odabrati spremanje datoteke s manjim brojem boja. Ako spremamo datoteku u obliku s manjim brojem boja može se dogoditi trajni gubitak nekih informacija o bojama. </a:t>
            </a:r>
          </a:p>
          <a:p>
            <a:pPr marL="109728" indent="0">
              <a:lnSpc>
                <a:spcPct val="200000"/>
              </a:lnSpc>
              <a:buNone/>
            </a:pPr>
            <a:endParaRPr lang="hr-HR" sz="2400" dirty="0" smtClean="0"/>
          </a:p>
          <a:p>
            <a:pPr marL="109728" indent="0">
              <a:lnSpc>
                <a:spcPct val="200000"/>
              </a:lnSpc>
              <a:buNone/>
            </a:pPr>
            <a:endParaRPr lang="hr-HR" sz="2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dirty="0" smtClean="0"/>
              <a:t>Spremanje slikovnih datoteka</a:t>
            </a:r>
            <a:endParaRPr lang="hr-HR" sz="3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892" y="5085184"/>
            <a:ext cx="3401800" cy="146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32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87443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hr-HR" sz="2400" dirty="0" smtClean="0"/>
              <a:t>Primjer prikazuje isti crtež prikazan s različitim brojem boja. </a:t>
            </a:r>
          </a:p>
          <a:p>
            <a:pPr marL="109728" indent="0">
              <a:buNone/>
            </a:pPr>
            <a:endParaRPr lang="hr-HR" sz="2400" dirty="0"/>
          </a:p>
          <a:p>
            <a:pPr marL="109728" indent="0">
              <a:buNone/>
            </a:pPr>
            <a:endParaRPr lang="hr-HR" sz="2400" dirty="0" smtClean="0"/>
          </a:p>
          <a:p>
            <a:pPr marL="109728" indent="0">
              <a:buNone/>
            </a:pPr>
            <a:endParaRPr lang="hr-HR" sz="2400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564904"/>
            <a:ext cx="6897094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55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874435"/>
          </a:xfrm>
        </p:spPr>
        <p:txBody>
          <a:bodyPr/>
          <a:lstStyle/>
          <a:p>
            <a:pPr marL="109728" indent="0">
              <a:lnSpc>
                <a:spcPct val="200000"/>
              </a:lnSpc>
              <a:buNone/>
            </a:pPr>
            <a:r>
              <a:rPr lang="hr-HR" sz="2400" dirty="0" smtClean="0"/>
              <a:t>Za precizno određivanje veličine crteža potrebno je odabrati naredbu  </a:t>
            </a:r>
            <a:r>
              <a:rPr lang="hr-HR" sz="2400" b="1" dirty="0" smtClean="0"/>
              <a:t>Svojstva</a:t>
            </a:r>
            <a:r>
              <a:rPr lang="hr-HR" sz="2400" dirty="0" smtClean="0"/>
              <a:t> slike na gumbu </a:t>
            </a:r>
            <a:r>
              <a:rPr lang="hr-HR" sz="2400" b="1" dirty="0" smtClean="0"/>
              <a:t>Bojanje</a:t>
            </a:r>
            <a:r>
              <a:rPr lang="hr-HR" sz="2400" dirty="0" smtClean="0"/>
              <a:t>. </a:t>
            </a:r>
          </a:p>
          <a:p>
            <a:pPr marL="109728" indent="0">
              <a:lnSpc>
                <a:spcPct val="200000"/>
              </a:lnSpc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dirty="0" smtClean="0"/>
              <a:t>Promjena veličine crteža</a:t>
            </a:r>
            <a:endParaRPr lang="hr-HR" sz="30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488" y="3717032"/>
            <a:ext cx="2736304" cy="245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02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36351" y="1844824"/>
            <a:ext cx="8229600" cy="3874435"/>
          </a:xfrm>
        </p:spPr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hr-HR" sz="2400" dirty="0" smtClean="0"/>
              <a:t>Veličina crteža može se odrediti u različitim mjernim jedinicama. Kao mjerna jedinica obično se uzima </a:t>
            </a:r>
            <a:r>
              <a:rPr lang="hr-HR" sz="2400" dirty="0" err="1" smtClean="0"/>
              <a:t>piksel</a:t>
            </a:r>
            <a:r>
              <a:rPr lang="hr-HR" sz="2400" dirty="0" smtClean="0"/>
              <a:t>, no veličina se može izraziti i u centimetrima i inčima. </a:t>
            </a:r>
          </a:p>
          <a:p>
            <a:pPr marL="109728" indent="0">
              <a:lnSpc>
                <a:spcPct val="200000"/>
              </a:lnSpc>
              <a:buNone/>
            </a:pPr>
            <a:endParaRPr lang="hr-HR" sz="2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dirty="0" smtClean="0"/>
              <a:t>Veličina crteža</a:t>
            </a:r>
            <a:endParaRPr lang="hr-HR" sz="3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5" r="1143" b="1973"/>
          <a:stretch/>
        </p:blipFill>
        <p:spPr>
          <a:xfrm>
            <a:off x="2747224" y="4437112"/>
            <a:ext cx="3607855" cy="204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55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43207" y="1916832"/>
            <a:ext cx="8229600" cy="3874435"/>
          </a:xfrm>
        </p:spPr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hr-HR" sz="2400" dirty="0" smtClean="0"/>
              <a:t>Crtež u boji može se izmijeniti tako da crtež bude samo u crno-bijelim tonovima klikom na izbornik </a:t>
            </a:r>
            <a:r>
              <a:rPr lang="hr-HR" sz="2400" b="1" dirty="0" smtClean="0"/>
              <a:t>Crno-bijelo</a:t>
            </a:r>
            <a:r>
              <a:rPr lang="hr-HR" sz="2400" dirty="0" smtClean="0"/>
              <a:t> u rubrici </a:t>
            </a:r>
            <a:r>
              <a:rPr lang="hr-HR" sz="2400" b="1" dirty="0" smtClean="0"/>
              <a:t>Boje</a:t>
            </a:r>
            <a:r>
              <a:rPr lang="hr-HR" sz="2400" dirty="0" smtClean="0"/>
              <a:t>. </a:t>
            </a:r>
          </a:p>
          <a:p>
            <a:pPr marL="109728" indent="0">
              <a:lnSpc>
                <a:spcPct val="200000"/>
              </a:lnSpc>
              <a:buNone/>
            </a:pPr>
            <a:endParaRPr lang="hr-HR" sz="2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dirty="0" smtClean="0"/>
              <a:t>Boje crteža</a:t>
            </a:r>
            <a:endParaRPr lang="hr-HR" sz="3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5" r="1143" b="1973"/>
          <a:stretch/>
        </p:blipFill>
        <p:spPr>
          <a:xfrm>
            <a:off x="2754080" y="4149080"/>
            <a:ext cx="3607855" cy="204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88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85192" y="1950021"/>
            <a:ext cx="8229600" cy="3874435"/>
          </a:xfrm>
        </p:spPr>
        <p:txBody>
          <a:bodyPr>
            <a:norm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hr-HR" sz="2400" dirty="0" smtClean="0"/>
              <a:t>Svaki crtež rasterske grafike sastoji se od niza </a:t>
            </a:r>
            <a:r>
              <a:rPr lang="hr-HR" sz="2400" dirty="0" err="1" smtClean="0"/>
              <a:t>piksela</a:t>
            </a:r>
            <a:r>
              <a:rPr lang="hr-HR" sz="2400" dirty="0" smtClean="0"/>
              <a:t>. Ukupan broj </a:t>
            </a:r>
            <a:r>
              <a:rPr lang="hr-HR" sz="2400" dirty="0" err="1" smtClean="0"/>
              <a:t>piksela</a:t>
            </a:r>
            <a:r>
              <a:rPr lang="hr-HR" sz="2400" dirty="0" smtClean="0"/>
              <a:t> od kojih je sastavljen crtež naziva se </a:t>
            </a:r>
            <a:r>
              <a:rPr lang="hr-HR" sz="2400" b="1" dirty="0" smtClean="0"/>
              <a:t>razlučivost. </a:t>
            </a:r>
            <a:r>
              <a:rPr lang="hr-HR" sz="2400" dirty="0" smtClean="0"/>
              <a:t>Razlučivost se uvijek izražava umnoškom dvaju brojeva npr. 1024 x 768 gdje prvi broj predočuje broj </a:t>
            </a:r>
            <a:r>
              <a:rPr lang="hr-HR" sz="2400" dirty="0" err="1" smtClean="0"/>
              <a:t>piksela</a:t>
            </a:r>
            <a:r>
              <a:rPr lang="hr-HR" sz="2400" dirty="0" smtClean="0"/>
              <a:t> složenih vodoravno, a drugi broj predočava broj </a:t>
            </a:r>
            <a:r>
              <a:rPr lang="hr-HR" sz="2400" dirty="0" err="1" smtClean="0"/>
              <a:t>piksela</a:t>
            </a:r>
            <a:r>
              <a:rPr lang="hr-HR" sz="2400" dirty="0" smtClean="0"/>
              <a:t> složenih vertikalno. </a:t>
            </a:r>
          </a:p>
          <a:p>
            <a:pPr marL="109728" indent="0">
              <a:lnSpc>
                <a:spcPct val="150000"/>
              </a:lnSpc>
              <a:buNone/>
            </a:pPr>
            <a:endParaRPr lang="hr-HR" sz="2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dirty="0" smtClean="0"/>
              <a:t>Kvaliteta slike u rasterskoj grafici</a:t>
            </a:r>
            <a:endParaRPr lang="hr-HR" sz="3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941168"/>
            <a:ext cx="2880320" cy="173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9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hr-HR" sz="2400" dirty="0" smtClean="0"/>
              <a:t>Svaki </a:t>
            </a:r>
            <a:r>
              <a:rPr lang="hr-HR" sz="2400" dirty="0" err="1" smtClean="0"/>
              <a:t>piksel</a:t>
            </a:r>
            <a:r>
              <a:rPr lang="hr-HR" sz="2400" dirty="0" smtClean="0"/>
              <a:t> crteža može biti obojen samo jednom bojom.  </a:t>
            </a:r>
            <a:r>
              <a:rPr lang="hr-HR" sz="2400" dirty="0" err="1" smtClean="0"/>
              <a:t>Piksel</a:t>
            </a:r>
            <a:r>
              <a:rPr lang="hr-HR" sz="2400" dirty="0" smtClean="0"/>
              <a:t> slike u boji možemo shvatiti kao kvadratić koji se sastoji od triju točkica osnovnih boja: crvene (red), zelene (</a:t>
            </a:r>
            <a:r>
              <a:rPr lang="hr-HR" sz="2400" dirty="0" err="1" smtClean="0"/>
              <a:t>green</a:t>
            </a:r>
            <a:r>
              <a:rPr lang="hr-HR" sz="2400" dirty="0" smtClean="0"/>
              <a:t>) i plave (</a:t>
            </a:r>
            <a:r>
              <a:rPr lang="hr-HR" sz="2400" dirty="0" err="1" smtClean="0"/>
              <a:t>blue</a:t>
            </a:r>
            <a:r>
              <a:rPr lang="hr-HR" sz="2400" dirty="0" smtClean="0"/>
              <a:t>) tzv. RGB paleta boja. Miješanjem triju boja nastaju sve ostale boje.</a:t>
            </a:r>
            <a:endParaRPr lang="hr-HR" sz="2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dirty="0" smtClean="0"/>
              <a:t>Boja </a:t>
            </a:r>
            <a:r>
              <a:rPr lang="hr-HR" sz="3000" dirty="0" err="1" smtClean="0"/>
              <a:t>piksela</a:t>
            </a:r>
            <a:endParaRPr lang="hr-HR" sz="3000" dirty="0"/>
          </a:p>
        </p:txBody>
      </p:sp>
      <p:grpSp>
        <p:nvGrpSpPr>
          <p:cNvPr id="7" name="Grupa 6"/>
          <p:cNvGrpSpPr/>
          <p:nvPr/>
        </p:nvGrpSpPr>
        <p:grpSpPr>
          <a:xfrm>
            <a:off x="2555776" y="4797152"/>
            <a:ext cx="2582416" cy="1426056"/>
            <a:chOff x="2555776" y="4797152"/>
            <a:chExt cx="2582416" cy="1426056"/>
          </a:xfrm>
        </p:grpSpPr>
        <p:sp>
          <p:nvSpPr>
            <p:cNvPr id="4" name="Prostoručno 3"/>
            <p:cNvSpPr/>
            <p:nvPr/>
          </p:nvSpPr>
          <p:spPr>
            <a:xfrm>
              <a:off x="2699792" y="4988768"/>
              <a:ext cx="2286000" cy="1082040"/>
            </a:xfrm>
            <a:custGeom>
              <a:avLst/>
              <a:gdLst>
                <a:gd name="connsiteX0" fmla="*/ 0 w 2286000"/>
                <a:gd name="connsiteY0" fmla="*/ 1082040 h 1082040"/>
                <a:gd name="connsiteX1" fmla="*/ 30480 w 2286000"/>
                <a:gd name="connsiteY1" fmla="*/ 929640 h 1082040"/>
                <a:gd name="connsiteX2" fmla="*/ 76200 w 2286000"/>
                <a:gd name="connsiteY2" fmla="*/ 868680 h 1082040"/>
                <a:gd name="connsiteX3" fmla="*/ 137160 w 2286000"/>
                <a:gd name="connsiteY3" fmla="*/ 762000 h 1082040"/>
                <a:gd name="connsiteX4" fmla="*/ 213360 w 2286000"/>
                <a:gd name="connsiteY4" fmla="*/ 670560 h 1082040"/>
                <a:gd name="connsiteX5" fmla="*/ 274320 w 2286000"/>
                <a:gd name="connsiteY5" fmla="*/ 579120 h 1082040"/>
                <a:gd name="connsiteX6" fmla="*/ 396240 w 2286000"/>
                <a:gd name="connsiteY6" fmla="*/ 472440 h 1082040"/>
                <a:gd name="connsiteX7" fmla="*/ 594360 w 2286000"/>
                <a:gd name="connsiteY7" fmla="*/ 487680 h 1082040"/>
                <a:gd name="connsiteX8" fmla="*/ 640080 w 2286000"/>
                <a:gd name="connsiteY8" fmla="*/ 502920 h 1082040"/>
                <a:gd name="connsiteX9" fmla="*/ 746760 w 2286000"/>
                <a:gd name="connsiteY9" fmla="*/ 487680 h 1082040"/>
                <a:gd name="connsiteX10" fmla="*/ 777240 w 2286000"/>
                <a:gd name="connsiteY10" fmla="*/ 441960 h 1082040"/>
                <a:gd name="connsiteX11" fmla="*/ 822960 w 2286000"/>
                <a:gd name="connsiteY11" fmla="*/ 396240 h 1082040"/>
                <a:gd name="connsiteX12" fmla="*/ 838200 w 2286000"/>
                <a:gd name="connsiteY12" fmla="*/ 350520 h 1082040"/>
                <a:gd name="connsiteX13" fmla="*/ 929640 w 2286000"/>
                <a:gd name="connsiteY13" fmla="*/ 259080 h 1082040"/>
                <a:gd name="connsiteX14" fmla="*/ 1021080 w 2286000"/>
                <a:gd name="connsiteY14" fmla="*/ 198120 h 1082040"/>
                <a:gd name="connsiteX15" fmla="*/ 1082040 w 2286000"/>
                <a:gd name="connsiteY15" fmla="*/ 213360 h 1082040"/>
                <a:gd name="connsiteX16" fmla="*/ 1143000 w 2286000"/>
                <a:gd name="connsiteY16" fmla="*/ 243840 h 1082040"/>
                <a:gd name="connsiteX17" fmla="*/ 1371600 w 2286000"/>
                <a:gd name="connsiteY17" fmla="*/ 213360 h 1082040"/>
                <a:gd name="connsiteX18" fmla="*/ 1417320 w 2286000"/>
                <a:gd name="connsiteY18" fmla="*/ 198120 h 1082040"/>
                <a:gd name="connsiteX19" fmla="*/ 1508760 w 2286000"/>
                <a:gd name="connsiteY19" fmla="*/ 121920 h 1082040"/>
                <a:gd name="connsiteX20" fmla="*/ 1584960 w 2286000"/>
                <a:gd name="connsiteY20" fmla="*/ 30480 h 1082040"/>
                <a:gd name="connsiteX21" fmla="*/ 1645920 w 2286000"/>
                <a:gd name="connsiteY21" fmla="*/ 0 h 1082040"/>
                <a:gd name="connsiteX22" fmla="*/ 1874520 w 2286000"/>
                <a:gd name="connsiteY22" fmla="*/ 15240 h 1082040"/>
                <a:gd name="connsiteX23" fmla="*/ 1996440 w 2286000"/>
                <a:gd name="connsiteY23" fmla="*/ 45720 h 1082040"/>
                <a:gd name="connsiteX24" fmla="*/ 2087880 w 2286000"/>
                <a:gd name="connsiteY24" fmla="*/ 60960 h 1082040"/>
                <a:gd name="connsiteX25" fmla="*/ 2209800 w 2286000"/>
                <a:gd name="connsiteY25" fmla="*/ 45720 h 1082040"/>
                <a:gd name="connsiteX26" fmla="*/ 2286000 w 2286000"/>
                <a:gd name="connsiteY26" fmla="*/ 15240 h 1082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286000" h="1082040">
                  <a:moveTo>
                    <a:pt x="0" y="1082040"/>
                  </a:moveTo>
                  <a:cubicBezTo>
                    <a:pt x="3350" y="1058587"/>
                    <a:pt x="10214" y="965106"/>
                    <a:pt x="30480" y="929640"/>
                  </a:cubicBezTo>
                  <a:cubicBezTo>
                    <a:pt x="43082" y="907587"/>
                    <a:pt x="62738" y="890219"/>
                    <a:pt x="76200" y="868680"/>
                  </a:cubicBezTo>
                  <a:cubicBezTo>
                    <a:pt x="127655" y="786352"/>
                    <a:pt x="83771" y="830643"/>
                    <a:pt x="137160" y="762000"/>
                  </a:cubicBezTo>
                  <a:cubicBezTo>
                    <a:pt x="161519" y="730682"/>
                    <a:pt x="189554" y="702301"/>
                    <a:pt x="213360" y="670560"/>
                  </a:cubicBezTo>
                  <a:cubicBezTo>
                    <a:pt x="235339" y="641254"/>
                    <a:pt x="245715" y="602004"/>
                    <a:pt x="274320" y="579120"/>
                  </a:cubicBezTo>
                  <a:cubicBezTo>
                    <a:pt x="367350" y="504696"/>
                    <a:pt x="327519" y="541161"/>
                    <a:pt x="396240" y="472440"/>
                  </a:cubicBezTo>
                  <a:cubicBezTo>
                    <a:pt x="462280" y="477520"/>
                    <a:pt x="528636" y="479465"/>
                    <a:pt x="594360" y="487680"/>
                  </a:cubicBezTo>
                  <a:cubicBezTo>
                    <a:pt x="610300" y="489673"/>
                    <a:pt x="624016" y="502920"/>
                    <a:pt x="640080" y="502920"/>
                  </a:cubicBezTo>
                  <a:cubicBezTo>
                    <a:pt x="676001" y="502920"/>
                    <a:pt x="711200" y="492760"/>
                    <a:pt x="746760" y="487680"/>
                  </a:cubicBezTo>
                  <a:cubicBezTo>
                    <a:pt x="756920" y="472440"/>
                    <a:pt x="765514" y="456031"/>
                    <a:pt x="777240" y="441960"/>
                  </a:cubicBezTo>
                  <a:cubicBezTo>
                    <a:pt x="791038" y="425403"/>
                    <a:pt x="811005" y="414173"/>
                    <a:pt x="822960" y="396240"/>
                  </a:cubicBezTo>
                  <a:cubicBezTo>
                    <a:pt x="831871" y="382874"/>
                    <a:pt x="830230" y="364468"/>
                    <a:pt x="838200" y="350520"/>
                  </a:cubicBezTo>
                  <a:cubicBezTo>
                    <a:pt x="885989" y="266889"/>
                    <a:pt x="869219" y="309431"/>
                    <a:pt x="929640" y="259080"/>
                  </a:cubicBezTo>
                  <a:cubicBezTo>
                    <a:pt x="1005746" y="195659"/>
                    <a:pt x="940732" y="224903"/>
                    <a:pt x="1021080" y="198120"/>
                  </a:cubicBezTo>
                  <a:cubicBezTo>
                    <a:pt x="1041400" y="203200"/>
                    <a:pt x="1062428" y="206006"/>
                    <a:pt x="1082040" y="213360"/>
                  </a:cubicBezTo>
                  <a:cubicBezTo>
                    <a:pt x="1103312" y="221337"/>
                    <a:pt x="1120282" y="243840"/>
                    <a:pt x="1143000" y="243840"/>
                  </a:cubicBezTo>
                  <a:cubicBezTo>
                    <a:pt x="1219874" y="243840"/>
                    <a:pt x="1295400" y="223520"/>
                    <a:pt x="1371600" y="213360"/>
                  </a:cubicBezTo>
                  <a:cubicBezTo>
                    <a:pt x="1386840" y="208280"/>
                    <a:pt x="1402952" y="205304"/>
                    <a:pt x="1417320" y="198120"/>
                  </a:cubicBezTo>
                  <a:cubicBezTo>
                    <a:pt x="1451571" y="180994"/>
                    <a:pt x="1484685" y="150810"/>
                    <a:pt x="1508760" y="121920"/>
                  </a:cubicBezTo>
                  <a:cubicBezTo>
                    <a:pt x="1548075" y="74742"/>
                    <a:pt x="1529960" y="69766"/>
                    <a:pt x="1584960" y="30480"/>
                  </a:cubicBezTo>
                  <a:cubicBezTo>
                    <a:pt x="1603447" y="17275"/>
                    <a:pt x="1625600" y="10160"/>
                    <a:pt x="1645920" y="0"/>
                  </a:cubicBezTo>
                  <a:cubicBezTo>
                    <a:pt x="1722120" y="5080"/>
                    <a:pt x="1798530" y="7641"/>
                    <a:pt x="1874520" y="15240"/>
                  </a:cubicBezTo>
                  <a:cubicBezTo>
                    <a:pt x="1994280" y="27216"/>
                    <a:pt x="1908901" y="26267"/>
                    <a:pt x="1996440" y="45720"/>
                  </a:cubicBezTo>
                  <a:cubicBezTo>
                    <a:pt x="2026605" y="52423"/>
                    <a:pt x="2057400" y="55880"/>
                    <a:pt x="2087880" y="60960"/>
                  </a:cubicBezTo>
                  <a:cubicBezTo>
                    <a:pt x="2128520" y="55880"/>
                    <a:pt x="2169504" y="53046"/>
                    <a:pt x="2209800" y="45720"/>
                  </a:cubicBezTo>
                  <a:cubicBezTo>
                    <a:pt x="2239393" y="40339"/>
                    <a:pt x="2260175" y="28153"/>
                    <a:pt x="2286000" y="15240"/>
                  </a:cubicBezTo>
                </a:path>
              </a:pathLst>
            </a:custGeom>
            <a:ln>
              <a:solidFill>
                <a:srgbClr val="00B05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ysClr val="windowText" lastClr="000000"/>
                </a:solidFill>
              </a:endParaRPr>
            </a:p>
          </p:txBody>
        </p:sp>
        <p:sp>
          <p:nvSpPr>
            <p:cNvPr id="5" name="Prostoručno 4"/>
            <p:cNvSpPr/>
            <p:nvPr/>
          </p:nvSpPr>
          <p:spPr>
            <a:xfrm>
              <a:off x="2555776" y="4797152"/>
              <a:ext cx="2286000" cy="1082040"/>
            </a:xfrm>
            <a:custGeom>
              <a:avLst/>
              <a:gdLst>
                <a:gd name="connsiteX0" fmla="*/ 0 w 2286000"/>
                <a:gd name="connsiteY0" fmla="*/ 1082040 h 1082040"/>
                <a:gd name="connsiteX1" fmla="*/ 30480 w 2286000"/>
                <a:gd name="connsiteY1" fmla="*/ 929640 h 1082040"/>
                <a:gd name="connsiteX2" fmla="*/ 76200 w 2286000"/>
                <a:gd name="connsiteY2" fmla="*/ 868680 h 1082040"/>
                <a:gd name="connsiteX3" fmla="*/ 137160 w 2286000"/>
                <a:gd name="connsiteY3" fmla="*/ 762000 h 1082040"/>
                <a:gd name="connsiteX4" fmla="*/ 213360 w 2286000"/>
                <a:gd name="connsiteY4" fmla="*/ 670560 h 1082040"/>
                <a:gd name="connsiteX5" fmla="*/ 274320 w 2286000"/>
                <a:gd name="connsiteY5" fmla="*/ 579120 h 1082040"/>
                <a:gd name="connsiteX6" fmla="*/ 396240 w 2286000"/>
                <a:gd name="connsiteY6" fmla="*/ 472440 h 1082040"/>
                <a:gd name="connsiteX7" fmla="*/ 594360 w 2286000"/>
                <a:gd name="connsiteY7" fmla="*/ 487680 h 1082040"/>
                <a:gd name="connsiteX8" fmla="*/ 640080 w 2286000"/>
                <a:gd name="connsiteY8" fmla="*/ 502920 h 1082040"/>
                <a:gd name="connsiteX9" fmla="*/ 746760 w 2286000"/>
                <a:gd name="connsiteY9" fmla="*/ 487680 h 1082040"/>
                <a:gd name="connsiteX10" fmla="*/ 777240 w 2286000"/>
                <a:gd name="connsiteY10" fmla="*/ 441960 h 1082040"/>
                <a:gd name="connsiteX11" fmla="*/ 822960 w 2286000"/>
                <a:gd name="connsiteY11" fmla="*/ 396240 h 1082040"/>
                <a:gd name="connsiteX12" fmla="*/ 838200 w 2286000"/>
                <a:gd name="connsiteY12" fmla="*/ 350520 h 1082040"/>
                <a:gd name="connsiteX13" fmla="*/ 929640 w 2286000"/>
                <a:gd name="connsiteY13" fmla="*/ 259080 h 1082040"/>
                <a:gd name="connsiteX14" fmla="*/ 1021080 w 2286000"/>
                <a:gd name="connsiteY14" fmla="*/ 198120 h 1082040"/>
                <a:gd name="connsiteX15" fmla="*/ 1082040 w 2286000"/>
                <a:gd name="connsiteY15" fmla="*/ 213360 h 1082040"/>
                <a:gd name="connsiteX16" fmla="*/ 1143000 w 2286000"/>
                <a:gd name="connsiteY16" fmla="*/ 243840 h 1082040"/>
                <a:gd name="connsiteX17" fmla="*/ 1371600 w 2286000"/>
                <a:gd name="connsiteY17" fmla="*/ 213360 h 1082040"/>
                <a:gd name="connsiteX18" fmla="*/ 1417320 w 2286000"/>
                <a:gd name="connsiteY18" fmla="*/ 198120 h 1082040"/>
                <a:gd name="connsiteX19" fmla="*/ 1508760 w 2286000"/>
                <a:gd name="connsiteY19" fmla="*/ 121920 h 1082040"/>
                <a:gd name="connsiteX20" fmla="*/ 1584960 w 2286000"/>
                <a:gd name="connsiteY20" fmla="*/ 30480 h 1082040"/>
                <a:gd name="connsiteX21" fmla="*/ 1645920 w 2286000"/>
                <a:gd name="connsiteY21" fmla="*/ 0 h 1082040"/>
                <a:gd name="connsiteX22" fmla="*/ 1874520 w 2286000"/>
                <a:gd name="connsiteY22" fmla="*/ 15240 h 1082040"/>
                <a:gd name="connsiteX23" fmla="*/ 1996440 w 2286000"/>
                <a:gd name="connsiteY23" fmla="*/ 45720 h 1082040"/>
                <a:gd name="connsiteX24" fmla="*/ 2087880 w 2286000"/>
                <a:gd name="connsiteY24" fmla="*/ 60960 h 1082040"/>
                <a:gd name="connsiteX25" fmla="*/ 2209800 w 2286000"/>
                <a:gd name="connsiteY25" fmla="*/ 45720 h 1082040"/>
                <a:gd name="connsiteX26" fmla="*/ 2286000 w 2286000"/>
                <a:gd name="connsiteY26" fmla="*/ 15240 h 1082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286000" h="1082040">
                  <a:moveTo>
                    <a:pt x="0" y="1082040"/>
                  </a:moveTo>
                  <a:cubicBezTo>
                    <a:pt x="3350" y="1058587"/>
                    <a:pt x="10214" y="965106"/>
                    <a:pt x="30480" y="929640"/>
                  </a:cubicBezTo>
                  <a:cubicBezTo>
                    <a:pt x="43082" y="907587"/>
                    <a:pt x="62738" y="890219"/>
                    <a:pt x="76200" y="868680"/>
                  </a:cubicBezTo>
                  <a:cubicBezTo>
                    <a:pt x="127655" y="786352"/>
                    <a:pt x="83771" y="830643"/>
                    <a:pt x="137160" y="762000"/>
                  </a:cubicBezTo>
                  <a:cubicBezTo>
                    <a:pt x="161519" y="730682"/>
                    <a:pt x="189554" y="702301"/>
                    <a:pt x="213360" y="670560"/>
                  </a:cubicBezTo>
                  <a:cubicBezTo>
                    <a:pt x="235339" y="641254"/>
                    <a:pt x="245715" y="602004"/>
                    <a:pt x="274320" y="579120"/>
                  </a:cubicBezTo>
                  <a:cubicBezTo>
                    <a:pt x="367350" y="504696"/>
                    <a:pt x="327519" y="541161"/>
                    <a:pt x="396240" y="472440"/>
                  </a:cubicBezTo>
                  <a:cubicBezTo>
                    <a:pt x="462280" y="477520"/>
                    <a:pt x="528636" y="479465"/>
                    <a:pt x="594360" y="487680"/>
                  </a:cubicBezTo>
                  <a:cubicBezTo>
                    <a:pt x="610300" y="489673"/>
                    <a:pt x="624016" y="502920"/>
                    <a:pt x="640080" y="502920"/>
                  </a:cubicBezTo>
                  <a:cubicBezTo>
                    <a:pt x="676001" y="502920"/>
                    <a:pt x="711200" y="492760"/>
                    <a:pt x="746760" y="487680"/>
                  </a:cubicBezTo>
                  <a:cubicBezTo>
                    <a:pt x="756920" y="472440"/>
                    <a:pt x="765514" y="456031"/>
                    <a:pt x="777240" y="441960"/>
                  </a:cubicBezTo>
                  <a:cubicBezTo>
                    <a:pt x="791038" y="425403"/>
                    <a:pt x="811005" y="414173"/>
                    <a:pt x="822960" y="396240"/>
                  </a:cubicBezTo>
                  <a:cubicBezTo>
                    <a:pt x="831871" y="382874"/>
                    <a:pt x="830230" y="364468"/>
                    <a:pt x="838200" y="350520"/>
                  </a:cubicBezTo>
                  <a:cubicBezTo>
                    <a:pt x="885989" y="266889"/>
                    <a:pt x="869219" y="309431"/>
                    <a:pt x="929640" y="259080"/>
                  </a:cubicBezTo>
                  <a:cubicBezTo>
                    <a:pt x="1005746" y="195659"/>
                    <a:pt x="940732" y="224903"/>
                    <a:pt x="1021080" y="198120"/>
                  </a:cubicBezTo>
                  <a:cubicBezTo>
                    <a:pt x="1041400" y="203200"/>
                    <a:pt x="1062428" y="206006"/>
                    <a:pt x="1082040" y="213360"/>
                  </a:cubicBezTo>
                  <a:cubicBezTo>
                    <a:pt x="1103312" y="221337"/>
                    <a:pt x="1120282" y="243840"/>
                    <a:pt x="1143000" y="243840"/>
                  </a:cubicBezTo>
                  <a:cubicBezTo>
                    <a:pt x="1219874" y="243840"/>
                    <a:pt x="1295400" y="223520"/>
                    <a:pt x="1371600" y="213360"/>
                  </a:cubicBezTo>
                  <a:cubicBezTo>
                    <a:pt x="1386840" y="208280"/>
                    <a:pt x="1402952" y="205304"/>
                    <a:pt x="1417320" y="198120"/>
                  </a:cubicBezTo>
                  <a:cubicBezTo>
                    <a:pt x="1451571" y="180994"/>
                    <a:pt x="1484685" y="150810"/>
                    <a:pt x="1508760" y="121920"/>
                  </a:cubicBezTo>
                  <a:cubicBezTo>
                    <a:pt x="1548075" y="74742"/>
                    <a:pt x="1529960" y="69766"/>
                    <a:pt x="1584960" y="30480"/>
                  </a:cubicBezTo>
                  <a:cubicBezTo>
                    <a:pt x="1603447" y="17275"/>
                    <a:pt x="1625600" y="10160"/>
                    <a:pt x="1645920" y="0"/>
                  </a:cubicBezTo>
                  <a:cubicBezTo>
                    <a:pt x="1722120" y="5080"/>
                    <a:pt x="1798530" y="7641"/>
                    <a:pt x="1874520" y="15240"/>
                  </a:cubicBezTo>
                  <a:cubicBezTo>
                    <a:pt x="1994280" y="27216"/>
                    <a:pt x="1908901" y="26267"/>
                    <a:pt x="1996440" y="45720"/>
                  </a:cubicBezTo>
                  <a:cubicBezTo>
                    <a:pt x="2026605" y="52423"/>
                    <a:pt x="2057400" y="55880"/>
                    <a:pt x="2087880" y="60960"/>
                  </a:cubicBezTo>
                  <a:cubicBezTo>
                    <a:pt x="2128520" y="55880"/>
                    <a:pt x="2169504" y="53046"/>
                    <a:pt x="2209800" y="45720"/>
                  </a:cubicBezTo>
                  <a:cubicBezTo>
                    <a:pt x="2239393" y="40339"/>
                    <a:pt x="2260175" y="28153"/>
                    <a:pt x="2286000" y="15240"/>
                  </a:cubicBezTo>
                </a:path>
              </a:pathLst>
            </a:cu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Prostoručno 5"/>
            <p:cNvSpPr/>
            <p:nvPr/>
          </p:nvSpPr>
          <p:spPr>
            <a:xfrm>
              <a:off x="2852192" y="5141168"/>
              <a:ext cx="2286000" cy="1082040"/>
            </a:xfrm>
            <a:custGeom>
              <a:avLst/>
              <a:gdLst>
                <a:gd name="connsiteX0" fmla="*/ 0 w 2286000"/>
                <a:gd name="connsiteY0" fmla="*/ 1082040 h 1082040"/>
                <a:gd name="connsiteX1" fmla="*/ 30480 w 2286000"/>
                <a:gd name="connsiteY1" fmla="*/ 929640 h 1082040"/>
                <a:gd name="connsiteX2" fmla="*/ 76200 w 2286000"/>
                <a:gd name="connsiteY2" fmla="*/ 868680 h 1082040"/>
                <a:gd name="connsiteX3" fmla="*/ 137160 w 2286000"/>
                <a:gd name="connsiteY3" fmla="*/ 762000 h 1082040"/>
                <a:gd name="connsiteX4" fmla="*/ 213360 w 2286000"/>
                <a:gd name="connsiteY4" fmla="*/ 670560 h 1082040"/>
                <a:gd name="connsiteX5" fmla="*/ 274320 w 2286000"/>
                <a:gd name="connsiteY5" fmla="*/ 579120 h 1082040"/>
                <a:gd name="connsiteX6" fmla="*/ 396240 w 2286000"/>
                <a:gd name="connsiteY6" fmla="*/ 472440 h 1082040"/>
                <a:gd name="connsiteX7" fmla="*/ 594360 w 2286000"/>
                <a:gd name="connsiteY7" fmla="*/ 487680 h 1082040"/>
                <a:gd name="connsiteX8" fmla="*/ 640080 w 2286000"/>
                <a:gd name="connsiteY8" fmla="*/ 502920 h 1082040"/>
                <a:gd name="connsiteX9" fmla="*/ 746760 w 2286000"/>
                <a:gd name="connsiteY9" fmla="*/ 487680 h 1082040"/>
                <a:gd name="connsiteX10" fmla="*/ 777240 w 2286000"/>
                <a:gd name="connsiteY10" fmla="*/ 441960 h 1082040"/>
                <a:gd name="connsiteX11" fmla="*/ 822960 w 2286000"/>
                <a:gd name="connsiteY11" fmla="*/ 396240 h 1082040"/>
                <a:gd name="connsiteX12" fmla="*/ 838200 w 2286000"/>
                <a:gd name="connsiteY12" fmla="*/ 350520 h 1082040"/>
                <a:gd name="connsiteX13" fmla="*/ 929640 w 2286000"/>
                <a:gd name="connsiteY13" fmla="*/ 259080 h 1082040"/>
                <a:gd name="connsiteX14" fmla="*/ 1021080 w 2286000"/>
                <a:gd name="connsiteY14" fmla="*/ 198120 h 1082040"/>
                <a:gd name="connsiteX15" fmla="*/ 1082040 w 2286000"/>
                <a:gd name="connsiteY15" fmla="*/ 213360 h 1082040"/>
                <a:gd name="connsiteX16" fmla="*/ 1143000 w 2286000"/>
                <a:gd name="connsiteY16" fmla="*/ 243840 h 1082040"/>
                <a:gd name="connsiteX17" fmla="*/ 1371600 w 2286000"/>
                <a:gd name="connsiteY17" fmla="*/ 213360 h 1082040"/>
                <a:gd name="connsiteX18" fmla="*/ 1417320 w 2286000"/>
                <a:gd name="connsiteY18" fmla="*/ 198120 h 1082040"/>
                <a:gd name="connsiteX19" fmla="*/ 1508760 w 2286000"/>
                <a:gd name="connsiteY19" fmla="*/ 121920 h 1082040"/>
                <a:gd name="connsiteX20" fmla="*/ 1584960 w 2286000"/>
                <a:gd name="connsiteY20" fmla="*/ 30480 h 1082040"/>
                <a:gd name="connsiteX21" fmla="*/ 1645920 w 2286000"/>
                <a:gd name="connsiteY21" fmla="*/ 0 h 1082040"/>
                <a:gd name="connsiteX22" fmla="*/ 1874520 w 2286000"/>
                <a:gd name="connsiteY22" fmla="*/ 15240 h 1082040"/>
                <a:gd name="connsiteX23" fmla="*/ 1996440 w 2286000"/>
                <a:gd name="connsiteY23" fmla="*/ 45720 h 1082040"/>
                <a:gd name="connsiteX24" fmla="*/ 2087880 w 2286000"/>
                <a:gd name="connsiteY24" fmla="*/ 60960 h 1082040"/>
                <a:gd name="connsiteX25" fmla="*/ 2209800 w 2286000"/>
                <a:gd name="connsiteY25" fmla="*/ 45720 h 1082040"/>
                <a:gd name="connsiteX26" fmla="*/ 2286000 w 2286000"/>
                <a:gd name="connsiteY26" fmla="*/ 15240 h 1082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286000" h="1082040">
                  <a:moveTo>
                    <a:pt x="0" y="1082040"/>
                  </a:moveTo>
                  <a:cubicBezTo>
                    <a:pt x="3350" y="1058587"/>
                    <a:pt x="10214" y="965106"/>
                    <a:pt x="30480" y="929640"/>
                  </a:cubicBezTo>
                  <a:cubicBezTo>
                    <a:pt x="43082" y="907587"/>
                    <a:pt x="62738" y="890219"/>
                    <a:pt x="76200" y="868680"/>
                  </a:cubicBezTo>
                  <a:cubicBezTo>
                    <a:pt x="127655" y="786352"/>
                    <a:pt x="83771" y="830643"/>
                    <a:pt x="137160" y="762000"/>
                  </a:cubicBezTo>
                  <a:cubicBezTo>
                    <a:pt x="161519" y="730682"/>
                    <a:pt x="189554" y="702301"/>
                    <a:pt x="213360" y="670560"/>
                  </a:cubicBezTo>
                  <a:cubicBezTo>
                    <a:pt x="235339" y="641254"/>
                    <a:pt x="245715" y="602004"/>
                    <a:pt x="274320" y="579120"/>
                  </a:cubicBezTo>
                  <a:cubicBezTo>
                    <a:pt x="367350" y="504696"/>
                    <a:pt x="327519" y="541161"/>
                    <a:pt x="396240" y="472440"/>
                  </a:cubicBezTo>
                  <a:cubicBezTo>
                    <a:pt x="462280" y="477520"/>
                    <a:pt x="528636" y="479465"/>
                    <a:pt x="594360" y="487680"/>
                  </a:cubicBezTo>
                  <a:cubicBezTo>
                    <a:pt x="610300" y="489673"/>
                    <a:pt x="624016" y="502920"/>
                    <a:pt x="640080" y="502920"/>
                  </a:cubicBezTo>
                  <a:cubicBezTo>
                    <a:pt x="676001" y="502920"/>
                    <a:pt x="711200" y="492760"/>
                    <a:pt x="746760" y="487680"/>
                  </a:cubicBezTo>
                  <a:cubicBezTo>
                    <a:pt x="756920" y="472440"/>
                    <a:pt x="765514" y="456031"/>
                    <a:pt x="777240" y="441960"/>
                  </a:cubicBezTo>
                  <a:cubicBezTo>
                    <a:pt x="791038" y="425403"/>
                    <a:pt x="811005" y="414173"/>
                    <a:pt x="822960" y="396240"/>
                  </a:cubicBezTo>
                  <a:cubicBezTo>
                    <a:pt x="831871" y="382874"/>
                    <a:pt x="830230" y="364468"/>
                    <a:pt x="838200" y="350520"/>
                  </a:cubicBezTo>
                  <a:cubicBezTo>
                    <a:pt x="885989" y="266889"/>
                    <a:pt x="869219" y="309431"/>
                    <a:pt x="929640" y="259080"/>
                  </a:cubicBezTo>
                  <a:cubicBezTo>
                    <a:pt x="1005746" y="195659"/>
                    <a:pt x="940732" y="224903"/>
                    <a:pt x="1021080" y="198120"/>
                  </a:cubicBezTo>
                  <a:cubicBezTo>
                    <a:pt x="1041400" y="203200"/>
                    <a:pt x="1062428" y="206006"/>
                    <a:pt x="1082040" y="213360"/>
                  </a:cubicBezTo>
                  <a:cubicBezTo>
                    <a:pt x="1103312" y="221337"/>
                    <a:pt x="1120282" y="243840"/>
                    <a:pt x="1143000" y="243840"/>
                  </a:cubicBezTo>
                  <a:cubicBezTo>
                    <a:pt x="1219874" y="243840"/>
                    <a:pt x="1295400" y="223520"/>
                    <a:pt x="1371600" y="213360"/>
                  </a:cubicBezTo>
                  <a:cubicBezTo>
                    <a:pt x="1386840" y="208280"/>
                    <a:pt x="1402952" y="205304"/>
                    <a:pt x="1417320" y="198120"/>
                  </a:cubicBezTo>
                  <a:cubicBezTo>
                    <a:pt x="1451571" y="180994"/>
                    <a:pt x="1484685" y="150810"/>
                    <a:pt x="1508760" y="121920"/>
                  </a:cubicBezTo>
                  <a:cubicBezTo>
                    <a:pt x="1548075" y="74742"/>
                    <a:pt x="1529960" y="69766"/>
                    <a:pt x="1584960" y="30480"/>
                  </a:cubicBezTo>
                  <a:cubicBezTo>
                    <a:pt x="1603447" y="17275"/>
                    <a:pt x="1625600" y="10160"/>
                    <a:pt x="1645920" y="0"/>
                  </a:cubicBezTo>
                  <a:cubicBezTo>
                    <a:pt x="1722120" y="5080"/>
                    <a:pt x="1798530" y="7641"/>
                    <a:pt x="1874520" y="15240"/>
                  </a:cubicBezTo>
                  <a:cubicBezTo>
                    <a:pt x="1994280" y="27216"/>
                    <a:pt x="1908901" y="26267"/>
                    <a:pt x="1996440" y="45720"/>
                  </a:cubicBezTo>
                  <a:cubicBezTo>
                    <a:pt x="2026605" y="52423"/>
                    <a:pt x="2057400" y="55880"/>
                    <a:pt x="2087880" y="60960"/>
                  </a:cubicBezTo>
                  <a:cubicBezTo>
                    <a:pt x="2128520" y="55880"/>
                    <a:pt x="2169504" y="53046"/>
                    <a:pt x="2209800" y="45720"/>
                  </a:cubicBezTo>
                  <a:cubicBezTo>
                    <a:pt x="2239393" y="40339"/>
                    <a:pt x="2260175" y="28153"/>
                    <a:pt x="2286000" y="15240"/>
                  </a:cubicBezTo>
                </a:path>
              </a:pathLst>
            </a:custGeom>
            <a:ln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730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2016224"/>
          </a:xfrm>
        </p:spPr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hr-HR" sz="2400" dirty="0" smtClean="0"/>
              <a:t>Broj bitova potrebnih za zapis jednog </a:t>
            </a:r>
            <a:r>
              <a:rPr lang="hr-HR" sz="2400" dirty="0" err="1" smtClean="0"/>
              <a:t>piksela</a:t>
            </a:r>
            <a:r>
              <a:rPr lang="hr-HR" sz="2400" dirty="0" smtClean="0"/>
              <a:t> slikovne datoteke ovisi i o broju boja koje slika prikazuje. </a:t>
            </a:r>
            <a:r>
              <a:rPr lang="hr-HR" sz="2400" dirty="0"/>
              <a:t> </a:t>
            </a:r>
            <a:endParaRPr lang="hr-HR" sz="2400" dirty="0" smtClean="0"/>
          </a:p>
          <a:p>
            <a:pPr marL="109728" indent="0">
              <a:lnSpc>
                <a:spcPct val="200000"/>
              </a:lnSpc>
              <a:buNone/>
            </a:pPr>
            <a:endParaRPr lang="hr-HR" sz="2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r-HR" sz="3000" dirty="0" smtClean="0"/>
              <a:t>Kapacitet slikovne datoteke</a:t>
            </a:r>
            <a:endParaRPr lang="hr-HR" sz="3000" dirty="0"/>
          </a:p>
        </p:txBody>
      </p:sp>
    </p:spTree>
    <p:extLst>
      <p:ext uri="{BB962C8B-B14F-4D97-AF65-F5344CB8AC3E}">
        <p14:creationId xmlns:p14="http://schemas.microsoft.com/office/powerpoint/2010/main" val="26401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hr-HR" sz="2400" dirty="0" smtClean="0"/>
              <a:t>Svaki </a:t>
            </a:r>
            <a:r>
              <a:rPr lang="hr-HR" sz="2400" dirty="0" err="1" smtClean="0"/>
              <a:t>piksel</a:t>
            </a:r>
            <a:r>
              <a:rPr lang="hr-HR" sz="2400" dirty="0" smtClean="0"/>
              <a:t> crno-bijele slike troši samo jedan bit (1b). </a:t>
            </a:r>
            <a:r>
              <a:rPr lang="hr-HR" sz="2400" dirty="0" err="1" smtClean="0"/>
              <a:t>Pikseli</a:t>
            </a:r>
            <a:r>
              <a:rPr lang="hr-HR" sz="2400" dirty="0" smtClean="0"/>
              <a:t> crne boje označuju se vrijednošću 1, a bijeli </a:t>
            </a:r>
            <a:r>
              <a:rPr lang="hr-HR" sz="2400" dirty="0" err="1" smtClean="0"/>
              <a:t>pikseli</a:t>
            </a:r>
            <a:r>
              <a:rPr lang="hr-HR" sz="2400" dirty="0" smtClean="0"/>
              <a:t> označuje se vrijednošću 0.  </a:t>
            </a:r>
          </a:p>
          <a:p>
            <a:pPr marL="109728" indent="0">
              <a:lnSpc>
                <a:spcPct val="200000"/>
              </a:lnSpc>
              <a:buNone/>
            </a:pPr>
            <a:endParaRPr lang="hr-HR" sz="2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dirty="0" smtClean="0"/>
              <a:t>Crno-bijela slika</a:t>
            </a:r>
            <a:endParaRPr lang="hr-HR" sz="3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785643"/>
            <a:ext cx="4580458" cy="274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48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hr-HR" sz="2400" dirty="0" smtClean="0"/>
              <a:t>Za prikaz </a:t>
            </a:r>
            <a:r>
              <a:rPr lang="hr-HR" sz="2400" dirty="0" err="1" smtClean="0"/>
              <a:t>piksela</a:t>
            </a:r>
            <a:r>
              <a:rPr lang="hr-HR" sz="2400" dirty="0" smtClean="0"/>
              <a:t> u boji potrebno je znati koliko boja prikazuje slika kako bi mogli odrediti broj bitova koji je potreban za prikaz jednog </a:t>
            </a:r>
            <a:r>
              <a:rPr lang="hr-HR" sz="2400" dirty="0" err="1" smtClean="0"/>
              <a:t>piksela</a:t>
            </a:r>
            <a:r>
              <a:rPr lang="hr-HR" sz="2400" dirty="0" smtClean="0"/>
              <a:t>. </a:t>
            </a:r>
          </a:p>
          <a:p>
            <a:pPr marL="109728" indent="0">
              <a:lnSpc>
                <a:spcPct val="200000"/>
              </a:lnSpc>
              <a:buNone/>
            </a:pPr>
            <a:endParaRPr lang="hr-HR" sz="2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dirty="0" smtClean="0"/>
              <a:t>Slika u boji</a:t>
            </a:r>
            <a:endParaRPr lang="hr-HR" sz="3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453351"/>
            <a:ext cx="6127052" cy="204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23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67e365de6f69dc57fc287f964e054be98c618d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5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predlozak</Template>
  <TotalTime>245</TotalTime>
  <Words>314</Words>
  <Application>Microsoft Office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Tema_MP5</vt:lpstr>
      <vt:lpstr>Bojanje</vt:lpstr>
      <vt:lpstr>Promjena veličine crteža</vt:lpstr>
      <vt:lpstr>Veličina crteža</vt:lpstr>
      <vt:lpstr>Boje crteža</vt:lpstr>
      <vt:lpstr>Kvaliteta slike u rasterskoj grafici</vt:lpstr>
      <vt:lpstr>Boja piksela</vt:lpstr>
      <vt:lpstr>Kapacitet slikovne datoteke</vt:lpstr>
      <vt:lpstr>Crno-bijela slika</vt:lpstr>
      <vt:lpstr>Slika u boji</vt:lpstr>
      <vt:lpstr>Spremanje slikovnih datoteka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Osnovni alati programa za crtanje</dc:title>
  <dc:creator>nbubica</dc:creator>
  <cp:lastModifiedBy>Ivica</cp:lastModifiedBy>
  <cp:revision>65</cp:revision>
  <dcterms:created xsi:type="dcterms:W3CDTF">2014-03-13T15:53:59Z</dcterms:created>
  <dcterms:modified xsi:type="dcterms:W3CDTF">2019-03-08T07:58:50Z</dcterms:modified>
</cp:coreProperties>
</file>