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fld id="{6668F404-68A7-41E6-8E9C-99611B171C3B}" type="datetimeFigureOut">
              <a:rPr lang="hr-HR" smtClean="0"/>
              <a:pPr/>
              <a:t>8.3.2019.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526664C-665E-4E1C-960E-A0F3BBAFE365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8014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6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980728"/>
            <a:ext cx="1777470" cy="4886673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052736"/>
            <a:ext cx="6324600" cy="48146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86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3735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4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132856"/>
            <a:ext cx="4038600" cy="3874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7479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061864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276872"/>
            <a:ext cx="4041775" cy="3109185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91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76605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38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980728"/>
            <a:ext cx="7479792" cy="386559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908720"/>
            <a:ext cx="8686800" cy="3670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70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989856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874435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dirty="0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dirty="0" smtClean="0"/>
              <a:t>Druga razina</a:t>
            </a:r>
          </a:p>
          <a:p>
            <a:pPr lvl="2" eaLnBrk="1" latinLnBrk="0" hangingPunct="1"/>
            <a:r>
              <a:rPr kumimoji="0" lang="hr-HR" dirty="0" smtClean="0"/>
              <a:t>Treća razina</a:t>
            </a:r>
          </a:p>
          <a:p>
            <a:pPr lvl="3" eaLnBrk="1" latinLnBrk="0" hangingPunct="1"/>
            <a:r>
              <a:rPr kumimoji="0" lang="hr-HR" dirty="0" smtClean="0"/>
              <a:t>Četvrta razina</a:t>
            </a:r>
          </a:p>
          <a:p>
            <a:pPr lvl="4" eaLnBrk="1" latinLnBrk="0" hangingPunct="1"/>
            <a:r>
              <a:rPr kumimoji="0" lang="hr-HR" dirty="0" smtClean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668F404-68A7-41E6-8E9C-99611B171C3B}" type="datetimeFigureOut">
              <a:rPr lang="hr-HR" smtClean="0">
                <a:solidFill>
                  <a:prstClr val="black"/>
                </a:solidFill>
              </a:rPr>
              <a:pPr/>
              <a:t>8.3.2019.</a:t>
            </a:fld>
            <a:endParaRPr lang="hr-HR">
              <a:solidFill>
                <a:prstClr val="black"/>
              </a:solidFill>
            </a:endParaRPr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>
              <a:solidFill>
                <a:prstClr val="black"/>
              </a:solidFill>
            </a:endParaRPr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526664C-665E-4E1C-960E-A0F3BBAFE365}" type="slidenum">
              <a:rPr lang="hr-HR" smtClean="0">
                <a:solidFill>
                  <a:prstClr val="black"/>
                </a:solidFill>
              </a:rPr>
              <a:pPr/>
              <a:t>‹#›</a:t>
            </a:fld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77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 bldLvl="2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just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just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just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Rukovanje mapama i datotekama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Windows 7</a:t>
            </a:r>
            <a:endParaRPr lang="hr-HR" dirty="0"/>
          </a:p>
        </p:txBody>
      </p:sp>
      <p:pic>
        <p:nvPicPr>
          <p:cNvPr id="1026" name="Picture 2" descr="http://www.pccowboys.com/images/Windows7_v_pri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17032"/>
            <a:ext cx="3632905" cy="224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01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izbrisati mapu ili datoteku?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467545" y="4653136"/>
            <a:ext cx="8317054" cy="19389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</a:rPr>
              <a:t>Brisanjem mape ili datoteke, ona će </a:t>
            </a:r>
            <a:r>
              <a:rPr lang="hr-HR" sz="2000" dirty="0" smtClean="0">
                <a:solidFill>
                  <a:prstClr val="black"/>
                </a:solidFill>
              </a:rPr>
              <a:t>se, nakon </a:t>
            </a:r>
            <a:r>
              <a:rPr lang="hr-HR" sz="2000" dirty="0">
                <a:solidFill>
                  <a:prstClr val="black"/>
                </a:solidFill>
              </a:rPr>
              <a:t>upozorenja (vidi sliku</a:t>
            </a:r>
            <a:r>
              <a:rPr lang="hr-HR" sz="2000" dirty="0" smtClean="0">
                <a:solidFill>
                  <a:prstClr val="black"/>
                </a:solidFill>
              </a:rPr>
              <a:t>), </a:t>
            </a:r>
            <a:r>
              <a:rPr lang="hr-HR" sz="2000" dirty="0">
                <a:solidFill>
                  <a:prstClr val="black"/>
                </a:solidFill>
              </a:rPr>
              <a:t>premjestiti u </a:t>
            </a:r>
            <a:r>
              <a:rPr lang="hr-HR" sz="2000" b="1" dirty="0">
                <a:solidFill>
                  <a:prstClr val="black"/>
                </a:solidFill>
              </a:rPr>
              <a:t>Koš za smeće</a:t>
            </a:r>
            <a:r>
              <a:rPr lang="hr-HR" sz="2000" dirty="0">
                <a:solidFill>
                  <a:prstClr val="black"/>
                </a:solidFill>
              </a:rPr>
              <a:t>. </a:t>
            </a:r>
            <a:r>
              <a:rPr lang="hr-HR" sz="2000" dirty="0" smtClean="0">
                <a:solidFill>
                  <a:prstClr val="black"/>
                </a:solidFill>
              </a:rPr>
              <a:t>Obrisanu datoteku iz </a:t>
            </a:r>
            <a:r>
              <a:rPr lang="hr-HR" sz="2000" dirty="0">
                <a:solidFill>
                  <a:prstClr val="black"/>
                </a:solidFill>
              </a:rPr>
              <a:t>Koša </a:t>
            </a:r>
            <a:r>
              <a:rPr lang="hr-HR" sz="2000" dirty="0" smtClean="0">
                <a:solidFill>
                  <a:prstClr val="black"/>
                </a:solidFill>
              </a:rPr>
              <a:t>za </a:t>
            </a:r>
            <a:r>
              <a:rPr lang="hr-HR" sz="2000" dirty="0">
                <a:solidFill>
                  <a:prstClr val="black"/>
                </a:solidFill>
              </a:rPr>
              <a:t>smeće moći ćemo </a:t>
            </a:r>
            <a:r>
              <a:rPr lang="hr-HR" sz="2000" dirty="0" smtClean="0">
                <a:solidFill>
                  <a:prstClr val="black"/>
                </a:solidFill>
              </a:rPr>
              <a:t>vratiti, </a:t>
            </a:r>
            <a:r>
              <a:rPr lang="hr-HR" sz="2000" dirty="0">
                <a:solidFill>
                  <a:prstClr val="black"/>
                </a:solidFill>
              </a:rPr>
              <a:t>ukoliko smo je greškom obrisali.</a:t>
            </a:r>
          </a:p>
          <a:p>
            <a:r>
              <a:rPr lang="hr-HR" sz="2000" b="1" dirty="0">
                <a:solidFill>
                  <a:prstClr val="black"/>
                </a:solidFill>
              </a:rPr>
              <a:t>Pozor! Datoteke obrisane sa izmjenjivog diska (memorijskog štapića), neće završiti u Košu za smeće - bit će nepovratno obrisane.</a:t>
            </a:r>
          </a:p>
          <a:p>
            <a:r>
              <a:rPr lang="hr-HR" sz="2000" dirty="0">
                <a:solidFill>
                  <a:prstClr val="black"/>
                </a:solidFill>
              </a:rPr>
              <a:t>Brisanjem mape bit će izbrisan i sav njezin sadržaj (sve podmape i datoteke</a:t>
            </a:r>
            <a:r>
              <a:rPr lang="hr-HR" sz="2000" dirty="0" smtClean="0">
                <a:solidFill>
                  <a:prstClr val="black"/>
                </a:solidFill>
              </a:rPr>
              <a:t>).</a:t>
            </a:r>
            <a:endParaRPr lang="hr-HR" sz="2000" dirty="0">
              <a:solidFill>
                <a:prstClr val="black"/>
              </a:solidFill>
            </a:endParaRPr>
          </a:p>
        </p:txBody>
      </p:sp>
      <p:pic>
        <p:nvPicPr>
          <p:cNvPr id="7" name="Picture 4" descr="G:\Dropbox\Udzbenici\Udžbenik 5 SL\Win7\Slika 2.45. Izbriši datotek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82" y="1772816"/>
            <a:ext cx="6076980" cy="26709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81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Što </a:t>
            </a:r>
            <a:r>
              <a:rPr lang="hr-HR" dirty="0"/>
              <a:t>sve možemo raditi sa mapama i datotekama na računalu</a:t>
            </a:r>
            <a:r>
              <a:rPr lang="hr-HR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Je li mapa koju kopiramo i dalje ostaje na svom mjestu sa kojeg je kopiramo?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Što se događa s datotekom koju premještamo iz jedne mape u drugu?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Utječe li preimenovanje na sadržaj mape?</a:t>
            </a:r>
            <a:endParaRPr lang="hr-HR" dirty="0"/>
          </a:p>
          <a:p>
            <a:pPr marL="514350" lvl="0" indent="-514350">
              <a:buFont typeface="+mj-lt"/>
              <a:buAutoNum type="arabicPeriod"/>
            </a:pPr>
            <a:r>
              <a:rPr lang="hr-HR" dirty="0"/>
              <a:t>Je li moguće izbrisane datoteke ponovno vratiti</a:t>
            </a:r>
            <a:r>
              <a:rPr lang="hr-HR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Brisanjem mape, briše li se i njezin sadržaj?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Kako označavamo datoteke ili mape u nizu, koju </a:t>
            </a:r>
            <a:r>
              <a:rPr lang="hr-HR" smtClean="0"/>
              <a:t>tipku pri tome </a:t>
            </a:r>
            <a:r>
              <a:rPr lang="hr-HR" dirty="0" smtClean="0"/>
              <a:t>koristimo?</a:t>
            </a:r>
          </a:p>
          <a:p>
            <a:pPr marL="514350" lvl="0" indent="-514350">
              <a:buFont typeface="+mj-lt"/>
              <a:buAutoNum type="arabicPeriod"/>
            </a:pPr>
            <a:r>
              <a:rPr lang="hr-HR" dirty="0" smtClean="0"/>
              <a:t>Kako označavamo datoteke i mape koje nisu u nizu, koju  tipku pri tome koristimo ?</a:t>
            </a:r>
            <a:endParaRPr lang="hr-HR" dirty="0"/>
          </a:p>
          <a:p>
            <a:pPr marL="514350" lvl="0" indent="-514350">
              <a:buFont typeface="+mj-lt"/>
              <a:buAutoNum type="arabicPeriod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Pitanja za ponavljanje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185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Windows Explorer</a:t>
            </a: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4873998" y="6104329"/>
            <a:ext cx="2403735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r-HR" sz="1200" b="1" dirty="0" smtClean="0"/>
              <a:t>Prozor mape u Windows Exploreru</a:t>
            </a:r>
            <a:endParaRPr lang="hr-HR" sz="1200" b="1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36912"/>
            <a:ext cx="2381583" cy="2295846"/>
          </a:xfrm>
          <a:prstGeom prst="rect">
            <a:avLst/>
          </a:prstGeom>
        </p:spPr>
      </p:pic>
      <p:sp>
        <p:nvSpPr>
          <p:cNvPr id="7" name="TekstniOkvir 6"/>
          <p:cNvSpPr txBox="1"/>
          <p:nvPr/>
        </p:nvSpPr>
        <p:spPr>
          <a:xfrm>
            <a:off x="1079207" y="5013176"/>
            <a:ext cx="1878335" cy="27699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hr-HR" sz="1200" b="1" dirty="0" smtClean="0"/>
              <a:t>Ikona Windows Explorera</a:t>
            </a:r>
            <a:endParaRPr lang="hr-HR" sz="1200" b="1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940741"/>
            <a:ext cx="4159861" cy="3959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62520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stvoriti novu mapu?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683568" y="5482098"/>
            <a:ext cx="8016875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</a:rPr>
              <a:t>U prozoru Windows Explorer – u željenoj mapi kliknuti na gumb </a:t>
            </a:r>
            <a:r>
              <a:rPr lang="hr-HR" sz="2000" b="1" dirty="0">
                <a:solidFill>
                  <a:prstClr val="black"/>
                </a:solidFill>
              </a:rPr>
              <a:t>Nova mapa</a:t>
            </a:r>
          </a:p>
          <a:p>
            <a:r>
              <a:rPr lang="hr-HR" sz="2000" dirty="0">
                <a:solidFill>
                  <a:prstClr val="black"/>
                </a:solidFill>
              </a:rPr>
              <a:t>te na ponuđeno mjesto upisati željeno ime mape.</a:t>
            </a:r>
          </a:p>
        </p:txBody>
      </p:sp>
      <p:pic>
        <p:nvPicPr>
          <p:cNvPr id="9222" name="Picture 6" descr="C:\Users\Stanko\Documents\PrintScreen Files\ScreenShot03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10" y="1916832"/>
            <a:ext cx="7433813" cy="33843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sten 2"/>
          <p:cNvSpPr/>
          <p:nvPr/>
        </p:nvSpPr>
        <p:spPr>
          <a:xfrm>
            <a:off x="6804248" y="2060848"/>
            <a:ext cx="1896195" cy="1800200"/>
          </a:xfrm>
          <a:prstGeom prst="donut">
            <a:avLst>
              <a:gd name="adj" fmla="val 2470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50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stvoriti podatkovnu datoteku?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75234" y="1944501"/>
            <a:ext cx="8208913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</a:rPr>
              <a:t>U programu </a:t>
            </a:r>
            <a:r>
              <a:rPr lang="hr-HR" sz="2000" b="1" dirty="0">
                <a:solidFill>
                  <a:prstClr val="black"/>
                </a:solidFill>
              </a:rPr>
              <a:t>Blok za pisanje </a:t>
            </a:r>
            <a:r>
              <a:rPr lang="hr-HR" sz="2000" dirty="0">
                <a:solidFill>
                  <a:prstClr val="black"/>
                </a:solidFill>
              </a:rPr>
              <a:t>– napisati tekst, odabrati izbornik </a:t>
            </a:r>
            <a:r>
              <a:rPr lang="hr-HR" sz="2000" b="1" dirty="0" smtClean="0">
                <a:solidFill>
                  <a:prstClr val="black"/>
                </a:solidFill>
              </a:rPr>
              <a:t>Datoteka </a:t>
            </a:r>
            <a:r>
              <a:rPr lang="hr-HR" sz="2000" b="1" dirty="0" smtClean="0">
                <a:solidFill>
                  <a:prstClr val="black"/>
                </a:solidFill>
                <a:sym typeface="Wingdings" pitchFamily="2" charset="2"/>
              </a:rPr>
              <a:t></a:t>
            </a:r>
            <a:endParaRPr lang="hr-HR" sz="2000" b="1" dirty="0">
              <a:solidFill>
                <a:prstClr val="black"/>
              </a:solidFill>
            </a:endParaRPr>
          </a:p>
          <a:p>
            <a:r>
              <a:rPr lang="hr-HR" sz="2000" b="1" dirty="0">
                <a:solidFill>
                  <a:prstClr val="black"/>
                </a:solidFill>
              </a:rPr>
              <a:t>Spremi kao </a:t>
            </a:r>
            <a:r>
              <a:rPr lang="hr-HR" sz="2000" dirty="0" smtClean="0">
                <a:solidFill>
                  <a:prstClr val="black"/>
                </a:solidFill>
              </a:rPr>
              <a:t>i u </a:t>
            </a:r>
            <a:r>
              <a:rPr lang="hr-HR" sz="2000" dirty="0">
                <a:solidFill>
                  <a:prstClr val="black"/>
                </a:solidFill>
              </a:rPr>
              <a:t>dijaloškom prozoru koji će se otvoriti </a:t>
            </a:r>
            <a:r>
              <a:rPr lang="hr-HR" sz="2000" b="1" dirty="0">
                <a:solidFill>
                  <a:prstClr val="black"/>
                </a:solidFill>
              </a:rPr>
              <a:t>odabrati mapu </a:t>
            </a:r>
            <a:r>
              <a:rPr lang="hr-HR" sz="2000" b="1" dirty="0" smtClean="0">
                <a:solidFill>
                  <a:prstClr val="black"/>
                </a:solidFill>
              </a:rPr>
              <a:t>Hrvatska, </a:t>
            </a:r>
            <a:r>
              <a:rPr lang="hr-HR" sz="2000" dirty="0" smtClean="0">
                <a:solidFill>
                  <a:prstClr val="black"/>
                </a:solidFill>
              </a:rPr>
              <a:t> slijedeći putanju</a:t>
            </a:r>
            <a:r>
              <a:rPr lang="hr-HR" sz="2000" b="1" dirty="0">
                <a:solidFill>
                  <a:prstClr val="black"/>
                </a:solidFill>
              </a:rPr>
              <a:t> </a:t>
            </a:r>
            <a:r>
              <a:rPr lang="hr-HR" sz="2000" b="1" dirty="0" smtClean="0">
                <a:solidFill>
                  <a:prstClr val="black"/>
                </a:solidFill>
              </a:rPr>
              <a:t>D</a:t>
            </a:r>
            <a:r>
              <a:rPr lang="hr-HR" sz="2000" b="1" dirty="0">
                <a:solidFill>
                  <a:prstClr val="black"/>
                </a:solidFill>
              </a:rPr>
              <a:t>:\Svemir\Zemlja\Hrvatska </a:t>
            </a:r>
            <a:r>
              <a:rPr lang="hr-HR" sz="2000" dirty="0">
                <a:solidFill>
                  <a:prstClr val="black"/>
                </a:solidFill>
              </a:rPr>
              <a:t>u koju želimo spremiti datoteku </a:t>
            </a:r>
            <a:r>
              <a:rPr lang="hr-HR" sz="2000" dirty="0" smtClean="0">
                <a:solidFill>
                  <a:prstClr val="black"/>
                </a:solidFill>
              </a:rPr>
              <a:t>te </a:t>
            </a:r>
            <a:r>
              <a:rPr lang="hr-HR" sz="2000" dirty="0">
                <a:solidFill>
                  <a:prstClr val="black"/>
                </a:solidFill>
              </a:rPr>
              <a:t>upisati  u okvir </a:t>
            </a:r>
            <a:r>
              <a:rPr lang="hr-HR" sz="2000" b="1" dirty="0">
                <a:solidFill>
                  <a:prstClr val="black"/>
                </a:solidFill>
              </a:rPr>
              <a:t>Naziv datoteke </a:t>
            </a:r>
            <a:r>
              <a:rPr lang="hr-HR" sz="2000" dirty="0">
                <a:solidFill>
                  <a:prstClr val="black"/>
                </a:solidFill>
              </a:rPr>
              <a:t>željeno ime </a:t>
            </a:r>
            <a:r>
              <a:rPr lang="hr-HR" sz="2000" b="1" i="1" dirty="0">
                <a:solidFill>
                  <a:prstClr val="black"/>
                </a:solidFill>
              </a:rPr>
              <a:t>Lijepa naša Hrvatska </a:t>
            </a:r>
            <a:r>
              <a:rPr lang="hr-HR" sz="2000" b="1" i="1" dirty="0" smtClean="0">
                <a:solidFill>
                  <a:prstClr val="black"/>
                </a:solidFill>
              </a:rPr>
              <a:t>i </a:t>
            </a:r>
            <a:r>
              <a:rPr lang="hr-HR" sz="2000" dirty="0" smtClean="0">
                <a:solidFill>
                  <a:prstClr val="black"/>
                </a:solidFill>
              </a:rPr>
              <a:t>na </a:t>
            </a:r>
            <a:r>
              <a:rPr lang="hr-HR" sz="2000" dirty="0">
                <a:solidFill>
                  <a:prstClr val="black"/>
                </a:solidFill>
              </a:rPr>
              <a:t>kraju kliknuti na gumb </a:t>
            </a:r>
            <a:r>
              <a:rPr lang="hr-HR" sz="2000" b="1" dirty="0">
                <a:solidFill>
                  <a:prstClr val="black"/>
                </a:solidFill>
              </a:rPr>
              <a:t>Spremi.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71198"/>
            <a:ext cx="3909717" cy="26412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42" name="Picture 2" descr="G:\Dropbox\Udzbenici\Udžbenik 5 SL\Win7\Slika 2.40. Spremanje datotek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980" y="4221088"/>
            <a:ext cx="3305176" cy="23526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G:\Dropbox\Udzbenici\Udžbenik 5 SL\Win7\Slika 2.41. Dijaloški okvir Spremi ka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568" y="3771198"/>
            <a:ext cx="4281833" cy="28981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307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otvoriti podatkovnu datoteku?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75684" y="1982785"/>
            <a:ext cx="8208913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</a:rPr>
              <a:t>U programu </a:t>
            </a:r>
            <a:r>
              <a:rPr lang="hr-HR" sz="2000" b="1" dirty="0">
                <a:solidFill>
                  <a:prstClr val="black"/>
                </a:solidFill>
              </a:rPr>
              <a:t>Blok za pisanje </a:t>
            </a:r>
            <a:r>
              <a:rPr lang="hr-HR" sz="2000" dirty="0">
                <a:solidFill>
                  <a:prstClr val="black"/>
                </a:solidFill>
              </a:rPr>
              <a:t>– odabrati izbornik </a:t>
            </a:r>
            <a:r>
              <a:rPr lang="hr-HR" sz="2000" b="1" dirty="0">
                <a:solidFill>
                  <a:prstClr val="black"/>
                </a:solidFill>
              </a:rPr>
              <a:t>Datoteka </a:t>
            </a:r>
            <a:r>
              <a:rPr lang="hr-HR" sz="2000" dirty="0">
                <a:solidFill>
                  <a:prstClr val="black"/>
                </a:solidFill>
              </a:rPr>
              <a:t>zatim </a:t>
            </a:r>
            <a:r>
              <a:rPr lang="hr-HR" sz="2000" b="1" dirty="0">
                <a:solidFill>
                  <a:prstClr val="black"/>
                </a:solidFill>
              </a:rPr>
              <a:t>Otvori </a:t>
            </a:r>
            <a:r>
              <a:rPr lang="hr-HR" sz="2000" dirty="0">
                <a:solidFill>
                  <a:prstClr val="black"/>
                </a:solidFill>
              </a:rPr>
              <a:t>te u dijaloškom prozoru koji će se otvoriti </a:t>
            </a:r>
            <a:r>
              <a:rPr lang="hr-HR" sz="2000" b="1" dirty="0">
                <a:solidFill>
                  <a:prstClr val="black"/>
                </a:solidFill>
              </a:rPr>
              <a:t>odabrati </a:t>
            </a:r>
            <a:r>
              <a:rPr lang="hr-HR" sz="2000" b="1" dirty="0" smtClean="0">
                <a:solidFill>
                  <a:prstClr val="black"/>
                </a:solidFill>
              </a:rPr>
              <a:t>mapu Hrvatska </a:t>
            </a:r>
            <a:r>
              <a:rPr lang="hr-HR" sz="2000" dirty="0" smtClean="0">
                <a:solidFill>
                  <a:prstClr val="black"/>
                </a:solidFill>
              </a:rPr>
              <a:t>slijedeći putanju </a:t>
            </a:r>
            <a:r>
              <a:rPr lang="hr-HR" sz="2000" b="1" dirty="0" smtClean="0">
                <a:solidFill>
                  <a:prstClr val="black"/>
                </a:solidFill>
              </a:rPr>
              <a:t>D</a:t>
            </a:r>
            <a:r>
              <a:rPr lang="hr-HR" sz="2000" b="1" dirty="0">
                <a:solidFill>
                  <a:prstClr val="black"/>
                </a:solidFill>
              </a:rPr>
              <a:t>:\Svemir\Zemlja\Hrvatska </a:t>
            </a:r>
            <a:r>
              <a:rPr lang="hr-HR" sz="2000" dirty="0">
                <a:solidFill>
                  <a:prstClr val="black"/>
                </a:solidFill>
              </a:rPr>
              <a:t>u kojoj ćemo ugledati datoteku </a:t>
            </a:r>
            <a:r>
              <a:rPr lang="hr-HR" sz="2000" b="1" i="1" dirty="0">
                <a:solidFill>
                  <a:prstClr val="black"/>
                </a:solidFill>
              </a:rPr>
              <a:t>Lijepa naša Hrvatska </a:t>
            </a:r>
            <a:r>
              <a:rPr lang="hr-HR" sz="2000" i="1" dirty="0">
                <a:solidFill>
                  <a:prstClr val="black"/>
                </a:solidFill>
              </a:rPr>
              <a:t>označiti je klikom miša i </a:t>
            </a:r>
            <a:r>
              <a:rPr lang="hr-HR" sz="2000" dirty="0">
                <a:solidFill>
                  <a:prstClr val="black"/>
                </a:solidFill>
              </a:rPr>
              <a:t>na kraju kliknuti na gumb </a:t>
            </a:r>
            <a:r>
              <a:rPr lang="hr-HR" sz="2000" b="1" dirty="0">
                <a:solidFill>
                  <a:prstClr val="black"/>
                </a:solidFill>
              </a:rPr>
              <a:t>Otvori.</a:t>
            </a:r>
          </a:p>
        </p:txBody>
      </p:sp>
      <p:pic>
        <p:nvPicPr>
          <p:cNvPr id="11266" name="Picture 2" descr="G:\Dropbox\Udzbenici\Udžbenik 5 SL\Win7\Slika 2.42. Dijaloški okvir otvaranje datotek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159" y="3429000"/>
            <a:ext cx="4689962" cy="3174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54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hr-HR" dirty="0" smtClean="0"/>
              <a:t>Kako preimenovati mapu ili datoteku?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575685" y="1851441"/>
            <a:ext cx="8208913" cy="13234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</a:rPr>
              <a:t>U prozoru </a:t>
            </a:r>
            <a:r>
              <a:rPr lang="hr-HR" sz="2000" b="1" dirty="0">
                <a:solidFill>
                  <a:prstClr val="black"/>
                </a:solidFill>
              </a:rPr>
              <a:t>Windows Explorera</a:t>
            </a:r>
            <a:r>
              <a:rPr lang="hr-HR" sz="2000" dirty="0">
                <a:solidFill>
                  <a:prstClr val="black"/>
                </a:solidFill>
              </a:rPr>
              <a:t>, pronaći mapu ili datoteku koju želimo preimenovati, u izborniku </a:t>
            </a:r>
            <a:r>
              <a:rPr lang="hr-HR" sz="2000" b="1" dirty="0">
                <a:solidFill>
                  <a:prstClr val="black"/>
                </a:solidFill>
              </a:rPr>
              <a:t>Organiziraj</a:t>
            </a:r>
            <a:r>
              <a:rPr lang="hr-HR" sz="2000" dirty="0">
                <a:solidFill>
                  <a:prstClr val="black"/>
                </a:solidFill>
              </a:rPr>
              <a:t> odabrati naredbu </a:t>
            </a:r>
            <a:r>
              <a:rPr lang="hr-HR" sz="2000" b="1" dirty="0">
                <a:solidFill>
                  <a:prstClr val="black"/>
                </a:solidFill>
              </a:rPr>
              <a:t>Preimenuj </a:t>
            </a:r>
            <a:r>
              <a:rPr lang="hr-HR" sz="2000" dirty="0">
                <a:solidFill>
                  <a:prstClr val="black"/>
                </a:solidFill>
              </a:rPr>
              <a:t>te upisati novo željeno ime.</a:t>
            </a:r>
          </a:p>
          <a:p>
            <a:r>
              <a:rPr lang="hr-HR" sz="2000" dirty="0">
                <a:solidFill>
                  <a:prstClr val="black"/>
                </a:solidFill>
              </a:rPr>
              <a:t>Datoteku nećemo moći preimenovati ukoliko je otvorena u nekom programu.</a:t>
            </a:r>
            <a:endParaRPr lang="hr-HR" sz="2000" b="1" dirty="0">
              <a:solidFill>
                <a:prstClr val="black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85" y="3349580"/>
            <a:ext cx="3380978" cy="3063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8" y="3349580"/>
            <a:ext cx="4375698" cy="24475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4387704" y="5877272"/>
            <a:ext cx="435060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prstClr val="black"/>
                </a:solidFill>
              </a:rPr>
              <a:t>Pokušaj preimenovanja otvorene datoteke.</a:t>
            </a:r>
          </a:p>
        </p:txBody>
      </p:sp>
    </p:spTree>
    <p:extLst>
      <p:ext uri="{BB962C8B-B14F-4D97-AF65-F5344CB8AC3E}">
        <p14:creationId xmlns:p14="http://schemas.microsoft.com/office/powerpoint/2010/main" val="272929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Kako premjestiti mapu ili datoteku?</a:t>
            </a:r>
            <a:endParaRPr lang="hr-HR" dirty="0"/>
          </a:p>
        </p:txBody>
      </p:sp>
      <p:sp>
        <p:nvSpPr>
          <p:cNvPr id="4" name="TekstniOkvir 3"/>
          <p:cNvSpPr txBox="1"/>
          <p:nvPr/>
        </p:nvSpPr>
        <p:spPr>
          <a:xfrm>
            <a:off x="575685" y="5877272"/>
            <a:ext cx="8208913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</a:rPr>
              <a:t>Premještanjem mape ili datoteke ona će nestati iz </a:t>
            </a:r>
            <a:r>
              <a:rPr lang="hr-HR" sz="2000" b="1" dirty="0">
                <a:solidFill>
                  <a:prstClr val="black"/>
                </a:solidFill>
              </a:rPr>
              <a:t>mape izvora </a:t>
            </a:r>
            <a:r>
              <a:rPr lang="hr-HR" sz="2000" dirty="0">
                <a:solidFill>
                  <a:prstClr val="black"/>
                </a:solidFill>
              </a:rPr>
              <a:t>te će nakon izvršenog postupka premještanja postojati samo u </a:t>
            </a:r>
            <a:r>
              <a:rPr lang="hr-HR" sz="2000" b="1" dirty="0">
                <a:solidFill>
                  <a:prstClr val="black"/>
                </a:solidFill>
              </a:rPr>
              <a:t>mapi odredišta</a:t>
            </a:r>
            <a:r>
              <a:rPr lang="hr-HR" sz="2000" dirty="0">
                <a:solidFill>
                  <a:prstClr val="black"/>
                </a:solidFill>
              </a:rPr>
              <a:t>.</a:t>
            </a:r>
            <a:endParaRPr lang="hr-HR" sz="2000" b="1" dirty="0">
              <a:solidFill>
                <a:prstClr val="black"/>
              </a:solidFill>
            </a:endParaRPr>
          </a:p>
        </p:txBody>
      </p:sp>
      <p:pic>
        <p:nvPicPr>
          <p:cNvPr id="8" name="Picture 3" descr="G:\Dropbox\Udzbenici\Udžbenik 5 SL\Win7\Slika 2.44. Premještanje datote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379" y="2132856"/>
            <a:ext cx="6743524" cy="3600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118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hr-HR" dirty="0" smtClean="0"/>
              <a:t>Kako kopirati mapu ili datoteku?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366027" y="5517232"/>
            <a:ext cx="8208913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dirty="0">
                <a:solidFill>
                  <a:prstClr val="black"/>
                </a:solidFill>
              </a:rPr>
              <a:t>Kopiranjem mape ili datoteke iz mape izvora, nakon izvršenog postupka kopiranja  mapa ili datoteka će biti umnožena tako što će originalna datoteka ostati u </a:t>
            </a:r>
            <a:r>
              <a:rPr lang="hr-HR" sz="2000" b="1" dirty="0">
                <a:solidFill>
                  <a:prstClr val="black"/>
                </a:solidFill>
              </a:rPr>
              <a:t>mapi izvora</a:t>
            </a:r>
            <a:r>
              <a:rPr lang="hr-HR" sz="2000" dirty="0">
                <a:solidFill>
                  <a:prstClr val="black"/>
                </a:solidFill>
              </a:rPr>
              <a:t>, a njena istovjetna kopija će nastati u </a:t>
            </a:r>
            <a:r>
              <a:rPr lang="hr-HR" sz="2000" b="1" dirty="0">
                <a:solidFill>
                  <a:prstClr val="black"/>
                </a:solidFill>
              </a:rPr>
              <a:t>mapi odredišta</a:t>
            </a:r>
            <a:r>
              <a:rPr lang="hr-HR" sz="2000" dirty="0">
                <a:solidFill>
                  <a:prstClr val="black"/>
                </a:solidFill>
              </a:rPr>
              <a:t>.</a:t>
            </a:r>
            <a:endParaRPr lang="hr-HR" sz="2000" b="1" dirty="0">
              <a:solidFill>
                <a:prstClr val="black"/>
              </a:solidFill>
            </a:endParaRPr>
          </a:p>
        </p:txBody>
      </p:sp>
      <p:pic>
        <p:nvPicPr>
          <p:cNvPr id="6" name="Picture 2" descr="G:\Dropbox\Udzbenici\Udžbenik 5 SL\Win7\Slika 2.43. Kopiranje datotek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4" y="2132856"/>
            <a:ext cx="5989661" cy="32662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287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hr-HR" dirty="0" smtClean="0"/>
              <a:t>Kako odabrati više mapa ili datoteka?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653334" y="5025671"/>
            <a:ext cx="3729110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prstClr val="black"/>
                </a:solidFill>
              </a:rPr>
              <a:t>Odabir mapa ili datoteka u nizu</a:t>
            </a:r>
          </a:p>
          <a:p>
            <a:r>
              <a:rPr lang="hr-HR" sz="2000" b="1" dirty="0">
                <a:solidFill>
                  <a:prstClr val="black"/>
                </a:solidFill>
              </a:rPr>
              <a:t> </a:t>
            </a:r>
          </a:p>
          <a:p>
            <a:r>
              <a:rPr lang="hr-HR" sz="2000" dirty="0">
                <a:solidFill>
                  <a:prstClr val="black"/>
                </a:solidFill>
              </a:rPr>
              <a:t>– klik na prvu u nizu + tipka 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SHIFT</a:t>
            </a:r>
            <a:r>
              <a:rPr lang="hr-HR" sz="2000" dirty="0">
                <a:solidFill>
                  <a:prstClr val="black"/>
                </a:solidFill>
              </a:rPr>
              <a:t> – klik na posljednju u nizu</a:t>
            </a:r>
          </a:p>
          <a:p>
            <a:endParaRPr lang="hr-HR" sz="2000" b="1" dirty="0">
              <a:solidFill>
                <a:prstClr val="black"/>
              </a:solidFill>
            </a:endParaRP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256" y="1860845"/>
            <a:ext cx="1761265" cy="3092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330" y="1844822"/>
            <a:ext cx="1750392" cy="30923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4932040" y="5025671"/>
            <a:ext cx="3276972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sz="2000" b="1" dirty="0">
                <a:solidFill>
                  <a:prstClr val="black"/>
                </a:solidFill>
              </a:rPr>
              <a:t>Odabir mapa ili datoteka koje nisu u nizu</a:t>
            </a:r>
          </a:p>
          <a:p>
            <a:r>
              <a:rPr lang="hr-HR" sz="2000" dirty="0">
                <a:solidFill>
                  <a:prstClr val="black"/>
                </a:solidFill>
              </a:rPr>
              <a:t>– držeći pritisnutu tipku </a:t>
            </a:r>
            <a:r>
              <a:rPr lang="hr-H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CTRL</a:t>
            </a:r>
            <a:r>
              <a:rPr lang="hr-HR" sz="2000" dirty="0">
                <a:solidFill>
                  <a:prstClr val="black"/>
                </a:solidFill>
              </a:rPr>
              <a:t> mišem odabrati željene datoteke</a:t>
            </a:r>
          </a:p>
        </p:txBody>
      </p:sp>
    </p:spTree>
    <p:extLst>
      <p:ext uri="{BB962C8B-B14F-4D97-AF65-F5344CB8AC3E}">
        <p14:creationId xmlns:p14="http://schemas.microsoft.com/office/powerpoint/2010/main" val="183831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P5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500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MP5</vt:lpstr>
      <vt:lpstr>Rukovanje mapama i datotekama</vt:lpstr>
      <vt:lpstr>Windows Explorer</vt:lpstr>
      <vt:lpstr>Kako stvoriti novu mapu?</vt:lpstr>
      <vt:lpstr>Kako stvoriti podatkovnu datoteku?</vt:lpstr>
      <vt:lpstr>Kako otvoriti podatkovnu datoteku?</vt:lpstr>
      <vt:lpstr>Kako preimenovati mapu ili datoteku?</vt:lpstr>
      <vt:lpstr>Kako premjestiti mapu ili datoteku?</vt:lpstr>
      <vt:lpstr>Kako kopirati mapu ili datoteku?</vt:lpstr>
      <vt:lpstr>Kako odabrati više mapa ili datoteka?</vt:lpstr>
      <vt:lpstr>Kako izbrisati mapu ili datoteku? </vt:lpstr>
      <vt:lpstr>Pitanja za ponavljanje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Rukovanje mapama i datotekama</dc:title>
  <dc:creator>Stanko Leko</dc:creator>
  <cp:lastModifiedBy>Ivica</cp:lastModifiedBy>
  <cp:revision>12</cp:revision>
  <dcterms:created xsi:type="dcterms:W3CDTF">2014-05-22T17:19:54Z</dcterms:created>
  <dcterms:modified xsi:type="dcterms:W3CDTF">2019-03-08T07:36:03Z</dcterms:modified>
</cp:coreProperties>
</file>