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2" r:id="rId13"/>
    <p:sldId id="273" r:id="rId14"/>
    <p:sldId id="274" r:id="rId15"/>
    <p:sldId id="275" r:id="rId16"/>
    <p:sldId id="266" r:id="rId17"/>
    <p:sldId id="276" r:id="rId18"/>
    <p:sldId id="267" r:id="rId19"/>
    <p:sldId id="268" r:id="rId20"/>
    <p:sldId id="270" r:id="rId21"/>
    <p:sldId id="269" r:id="rId2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A4742-DF0E-4A56-85F5-578CF6761FAB}" type="datetimeFigureOut">
              <a:rPr lang="hr-HR" smtClean="0"/>
              <a:t>8.3.2019.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C0050-B506-43E9-9F66-BD7178D1AF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2165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0050-B506-43E9-9F66-BD7178D1AF90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6202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 troku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extLst/>
          </a:lstStyle>
          <a:p>
            <a:fld id="{430E4AA1-BB4F-4057-854A-BDBDE0C09879}" type="datetimeFigureOut">
              <a:rPr lang="hr-HR" smtClean="0"/>
              <a:t>8.3.2019.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45C0998-E491-420C-B840-8E20F12D105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0E4AA1-BB4F-4057-854A-BDBDE0C09879}" type="datetimeFigureOut">
              <a:rPr lang="hr-HR" smtClean="0"/>
              <a:t>8.3.2019.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5C0998-E491-420C-B840-8E20F12D105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44013" y="980728"/>
            <a:ext cx="1777470" cy="4886673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052736"/>
            <a:ext cx="6324600" cy="481466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0E4AA1-BB4F-4057-854A-BDBDE0C09879}" type="datetimeFigureOut">
              <a:rPr lang="hr-HR" smtClean="0"/>
              <a:t>8.3.2019.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5C0998-E491-420C-B840-8E20F12D105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0E4AA1-BB4F-4057-854A-BDBDE0C09879}" type="datetimeFigureOut">
              <a:rPr lang="hr-HR" smtClean="0"/>
              <a:t>8.3.2019.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5C0998-E491-420C-B840-8E20F12D1057}" type="slidenum">
              <a:rPr lang="hr-HR" smtClean="0"/>
              <a:t>‹#›</a:t>
            </a:fld>
            <a:endParaRPr lang="hr-HR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0E4AA1-BB4F-4057-854A-BDBDE0C09879}" type="datetimeFigureOut">
              <a:rPr lang="hr-HR" smtClean="0"/>
              <a:t>8.3.2019.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5C0998-E491-420C-B840-8E20F12D1057}" type="slidenum">
              <a:rPr lang="hr-HR" smtClean="0"/>
              <a:t>‹#›</a:t>
            </a:fld>
            <a:endParaRPr lang="hr-HR"/>
          </a:p>
        </p:txBody>
      </p:sp>
      <p:sp>
        <p:nvSpPr>
          <p:cNvPr id="7" name="Š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Š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4038600" cy="3874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2132856"/>
            <a:ext cx="4038600" cy="3874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0E4AA1-BB4F-4057-854A-BDBDE0C09879}" type="datetimeFigureOut">
              <a:rPr lang="hr-HR" smtClean="0"/>
              <a:t>8.3.2019.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5C0998-E491-420C-B840-8E20F12D1057}" type="slidenum">
              <a:rPr lang="hr-HR" smtClean="0"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061864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276872"/>
            <a:ext cx="4040188" cy="3109185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276872"/>
            <a:ext cx="4041775" cy="3109185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 dirty="0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0E4AA1-BB4F-4057-854A-BDBDE0C09879}" type="datetimeFigureOut">
              <a:rPr lang="hr-HR" smtClean="0"/>
              <a:t>8.3.2019.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5C0998-E491-420C-B840-8E20F12D105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0E4AA1-BB4F-4057-854A-BDBDE0C09879}" type="datetimeFigureOut">
              <a:rPr lang="hr-HR" smtClean="0"/>
              <a:t>8.3.2019.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5C0998-E491-420C-B840-8E20F12D1057}" type="slidenum">
              <a:rPr lang="hr-HR" smtClean="0"/>
              <a:t>‹#›</a:t>
            </a:fld>
            <a:endParaRPr lang="hr-HR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0E4AA1-BB4F-4057-854A-BDBDE0C09879}" type="datetimeFigureOut">
              <a:rPr lang="hr-HR" smtClean="0"/>
              <a:t>8.3.2019.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5C0998-E491-420C-B840-8E20F12D105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914400" y="980728"/>
            <a:ext cx="7479792" cy="3865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30E4AA1-BB4F-4057-854A-BDBDE0C09879}" type="datetimeFigureOut">
              <a:rPr lang="hr-HR" smtClean="0"/>
              <a:t>8.3.2019.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5C0998-E491-420C-B840-8E20F12D105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28600" y="908720"/>
            <a:ext cx="8686800" cy="3670368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30E4AA1-BB4F-4057-854A-BDBDE0C09879}" type="datetimeFigureOut">
              <a:rPr lang="hr-HR" smtClean="0"/>
              <a:t>8.3.2019.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45C0998-E491-420C-B840-8E20F12D1057}" type="slidenum">
              <a:rPr lang="hr-HR" smtClean="0"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kutni troku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avni povezni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Š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2132856"/>
            <a:ext cx="8229600" cy="3874435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dirty="0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dirty="0" smtClean="0"/>
              <a:t>Druga razina</a:t>
            </a:r>
          </a:p>
          <a:p>
            <a:pPr lvl="2" eaLnBrk="1" latinLnBrk="0" hangingPunct="1"/>
            <a:r>
              <a:rPr kumimoji="0" lang="hr-HR" dirty="0" smtClean="0"/>
              <a:t>Treća razina</a:t>
            </a:r>
          </a:p>
          <a:p>
            <a:pPr lvl="3" eaLnBrk="1" latinLnBrk="0" hangingPunct="1"/>
            <a:r>
              <a:rPr kumimoji="0" lang="hr-HR" dirty="0" smtClean="0"/>
              <a:t>Četvrta razina</a:t>
            </a:r>
          </a:p>
          <a:p>
            <a:pPr lvl="4" eaLnBrk="1" latinLnBrk="0" hangingPunct="1"/>
            <a:r>
              <a:rPr kumimoji="0" lang="hr-HR" dirty="0" smtClean="0"/>
              <a:t>Peta razina</a:t>
            </a:r>
            <a:endParaRPr kumimoji="0" lang="en-US" dirty="0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30E4AA1-BB4F-4057-854A-BDBDE0C09879}" type="datetimeFigureOut">
              <a:rPr lang="hr-HR" smtClean="0"/>
              <a:t>8.3.2019.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45C0998-E491-420C-B840-8E20F12D1057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 bldLvl="2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just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just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just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just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just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2.2 Kako pokrećemo programe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4463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916832"/>
            <a:ext cx="3538736" cy="4525963"/>
          </a:xfrm>
        </p:spPr>
        <p:txBody>
          <a:bodyPr>
            <a:normAutofit fontScale="92500"/>
          </a:bodyPr>
          <a:lstStyle/>
          <a:p>
            <a:r>
              <a:rPr lang="hr-HR" dirty="0" smtClean="0"/>
              <a:t>računalo, ma koliko moćno i skupo bilo, bez programa ne vrijedi puno</a:t>
            </a:r>
          </a:p>
          <a:p>
            <a:r>
              <a:rPr lang="hr-HR" dirty="0" smtClean="0"/>
              <a:t>programi računalo čine moćnim i korisnim te mu daju pravi smisao i namjenu</a:t>
            </a:r>
          </a:p>
          <a:p>
            <a:pPr marL="0" indent="0" algn="l">
              <a:buNone/>
            </a:pPr>
            <a:r>
              <a:rPr lang="hr-HR" b="1" dirty="0" smtClean="0"/>
              <a:t>Programska oprema</a:t>
            </a:r>
            <a:endParaRPr lang="hr-HR" dirty="0" smtClean="0"/>
          </a:p>
          <a:p>
            <a:pPr lvl="1"/>
            <a:r>
              <a:rPr lang="hr-HR" dirty="0" err="1" smtClean="0"/>
              <a:t>sustavska</a:t>
            </a:r>
            <a:endParaRPr lang="hr-HR" dirty="0" smtClean="0"/>
          </a:p>
          <a:p>
            <a:pPr lvl="1"/>
            <a:r>
              <a:rPr lang="hr-HR" dirty="0" err="1" smtClean="0"/>
              <a:t>primjenska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Programska oprema (</a:t>
            </a:r>
            <a:r>
              <a:rPr lang="hr-HR" dirty="0" err="1" smtClean="0"/>
              <a:t>Software</a:t>
            </a:r>
            <a:r>
              <a:rPr lang="hr-HR" dirty="0" smtClean="0"/>
              <a:t>)</a:t>
            </a:r>
            <a:endParaRPr lang="hr-HR" dirty="0"/>
          </a:p>
        </p:txBody>
      </p:sp>
      <p:pic>
        <p:nvPicPr>
          <p:cNvPr id="4" name="Picture 2" descr="G:\Dropbox\Udzbenici\Udžbenik 5 SL\Win7\Slika 2.12. Programska opre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08920"/>
            <a:ext cx="4990934" cy="244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00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57877">
            <a:off x="7127135" y="1446383"/>
            <a:ext cx="1745159" cy="70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1523">
            <a:off x="2304250" y="3656817"/>
            <a:ext cx="2536470" cy="8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2706">
            <a:off x="1697719" y="4357872"/>
            <a:ext cx="6976749" cy="80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926976"/>
          </a:xfrm>
        </p:spPr>
        <p:txBody>
          <a:bodyPr/>
          <a:lstStyle/>
          <a:p>
            <a:r>
              <a:rPr lang="hr-HR" dirty="0" smtClean="0"/>
              <a:t>Operacijski sustav (OS)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1831678"/>
            <a:ext cx="8064896" cy="4929411"/>
          </a:xfrm>
        </p:spPr>
        <p:txBody>
          <a:bodyPr>
            <a:normAutofit/>
          </a:bodyPr>
          <a:lstStyle/>
          <a:p>
            <a:r>
              <a:rPr lang="hr-HR" dirty="0" smtClean="0"/>
              <a:t>program koji se prvi instalira na računalo</a:t>
            </a:r>
          </a:p>
          <a:p>
            <a:r>
              <a:rPr lang="hr-HR" dirty="0" smtClean="0"/>
              <a:t>upravlja sklopovljem računala</a:t>
            </a:r>
          </a:p>
          <a:p>
            <a:r>
              <a:rPr lang="hr-HR" dirty="0" smtClean="0"/>
              <a:t>omogućava komunikaciju između korisnika i računala (rad s mapama i datotekama)</a:t>
            </a:r>
          </a:p>
          <a:p>
            <a:r>
              <a:rPr lang="hr-HR" dirty="0" err="1" smtClean="0"/>
              <a:t>primjenskim</a:t>
            </a:r>
            <a:r>
              <a:rPr lang="hr-HR" dirty="0" smtClean="0"/>
              <a:t> programima osigurava korištenje sklopovlja</a:t>
            </a:r>
          </a:p>
          <a:p>
            <a:r>
              <a:rPr lang="hr-HR" dirty="0" smtClean="0"/>
              <a:t>nakon instalacije i pokretanja OS-a računalo je još uvijek višenamjenski stroj bez prave snage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2754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89040"/>
            <a:ext cx="1944016" cy="2556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Operacijski sustav - Windows 7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060848"/>
            <a:ext cx="5868144" cy="3300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155" y="4992626"/>
            <a:ext cx="2795803" cy="1572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647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Operacijski sustav - Windows 8</a:t>
            </a:r>
            <a:endParaRPr lang="hr-HR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1"/>
            <a:ext cx="5119999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853" y="3733696"/>
            <a:ext cx="5119999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277155"/>
            <a:ext cx="803709" cy="5328592"/>
          </a:xfrm>
          <a:prstGeom prst="rect">
            <a:avLst/>
          </a:prstGeom>
        </p:spPr>
      </p:pic>
      <p:sp>
        <p:nvSpPr>
          <p:cNvPr id="5" name="Strelica ulijevo 4"/>
          <p:cNvSpPr/>
          <p:nvPr/>
        </p:nvSpPr>
        <p:spPr>
          <a:xfrm>
            <a:off x="3851920" y="3068960"/>
            <a:ext cx="3744416" cy="664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/>
              <a:t>Početni zaslon sa „</a:t>
            </a:r>
            <a:r>
              <a:rPr lang="hr-HR" dirty="0" smtClean="0"/>
              <a:t>živim” pločicama.</a:t>
            </a:r>
            <a:endParaRPr lang="hr-HR" dirty="0"/>
          </a:p>
        </p:txBody>
      </p:sp>
      <p:sp>
        <p:nvSpPr>
          <p:cNvPr id="9" name="Strelica ulijevo 8"/>
          <p:cNvSpPr/>
          <p:nvPr/>
        </p:nvSpPr>
        <p:spPr>
          <a:xfrm flipH="1">
            <a:off x="5436095" y="2204864"/>
            <a:ext cx="3076149" cy="664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 smtClean="0"/>
              <a:t>Desna bočna traka - </a:t>
            </a:r>
            <a:r>
              <a:rPr lang="hr-HR" dirty="0" err="1" smtClean="0"/>
              <a:t>Charms</a:t>
            </a:r>
            <a:endParaRPr lang="hr-HR" dirty="0"/>
          </a:p>
        </p:txBody>
      </p:sp>
      <p:sp>
        <p:nvSpPr>
          <p:cNvPr id="10" name="Strelica ulijevo 9"/>
          <p:cNvSpPr/>
          <p:nvPr/>
        </p:nvSpPr>
        <p:spPr>
          <a:xfrm flipH="1">
            <a:off x="1619672" y="5373216"/>
            <a:ext cx="1842014" cy="664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 smtClean="0"/>
              <a:t>Radna površina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2034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Operacijski sustav - </a:t>
            </a:r>
            <a:r>
              <a:rPr lang="hr-HR" dirty="0" err="1" smtClean="0"/>
              <a:t>Linux</a:t>
            </a:r>
            <a:endParaRPr lang="hr-HR" dirty="0"/>
          </a:p>
        </p:txBody>
      </p:sp>
      <p:pic>
        <p:nvPicPr>
          <p:cNvPr id="1026" name="Picture 2" descr="http://beta.linuxzasve.com/wp-content/uploads/2011/12/Mageia_Linu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21" y="1916832"/>
            <a:ext cx="6048672" cy="4536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vidipedija.com/%7Evidipedi/images/5/56/Tu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81128"/>
            <a:ext cx="1243330" cy="14777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-axc9fJTHIRw/TrGhcJhN1qI/AAAAAAAAB5c/T7GrVJN9qN8/s640/Screenshot%2520at%25202011-11-02%252020%253A58%253A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24944"/>
            <a:ext cx="60960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9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Operacijski sustav - </a:t>
            </a:r>
            <a:r>
              <a:rPr lang="hr-HR" dirty="0" err="1" smtClean="0"/>
              <a:t>MacOS</a:t>
            </a:r>
            <a:endParaRPr lang="hr-HR" dirty="0"/>
          </a:p>
        </p:txBody>
      </p:sp>
      <p:pic>
        <p:nvPicPr>
          <p:cNvPr id="2050" name="Picture 2" descr="http://upload.wikimedia.org/wikipedia/hr/archive/c/c0/20091208203018%21Leopard_Deskt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6899920" cy="431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20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08512"/>
          </a:xfrm>
        </p:spPr>
        <p:txBody>
          <a:bodyPr>
            <a:normAutofit lnSpcReduction="10000"/>
          </a:bodyPr>
          <a:lstStyle/>
          <a:p>
            <a:r>
              <a:rPr lang="hr-HR" sz="2800" dirty="0" smtClean="0"/>
              <a:t>ne mogu se instalirati (pa tako ni koristiti) bez prethodno instaliranog operacijskog sustava</a:t>
            </a:r>
          </a:p>
          <a:p>
            <a:r>
              <a:rPr lang="hr-HR" sz="2800" dirty="0" smtClean="0"/>
              <a:t>instaliranjem </a:t>
            </a:r>
            <a:r>
              <a:rPr lang="hr-HR" sz="2800" dirty="0" err="1" smtClean="0"/>
              <a:t>primjenskih</a:t>
            </a:r>
            <a:r>
              <a:rPr lang="hr-HR" sz="2800" dirty="0" smtClean="0"/>
              <a:t> programa računalo (višenamjenski stroj) možemo pretvoriti u snažni stroj za obavljanje ozbiljnih zadaća, kao što su:</a:t>
            </a:r>
          </a:p>
          <a:p>
            <a:pPr lvl="1"/>
            <a:r>
              <a:rPr lang="hr-HR" dirty="0" smtClean="0"/>
              <a:t>programiranje</a:t>
            </a:r>
          </a:p>
          <a:p>
            <a:pPr lvl="1"/>
            <a:r>
              <a:rPr lang="hr-HR" dirty="0" smtClean="0"/>
              <a:t>pisanje teksta</a:t>
            </a:r>
          </a:p>
          <a:p>
            <a:pPr lvl="1"/>
            <a:r>
              <a:rPr lang="hr-HR" dirty="0" smtClean="0"/>
              <a:t>izradba tabličnih proračuna</a:t>
            </a:r>
          </a:p>
          <a:p>
            <a:pPr lvl="1"/>
            <a:r>
              <a:rPr lang="hr-HR" dirty="0" smtClean="0"/>
              <a:t>izradba prezentacija</a:t>
            </a:r>
          </a:p>
          <a:p>
            <a:pPr lvl="1"/>
            <a:r>
              <a:rPr lang="hr-HR" dirty="0" smtClean="0"/>
              <a:t>izradba i uporaba baza podataka</a:t>
            </a:r>
          </a:p>
          <a:p>
            <a:pPr lvl="1"/>
            <a:r>
              <a:rPr lang="hr-HR" dirty="0" smtClean="0"/>
              <a:t>obrada fotografija, videa</a:t>
            </a:r>
          </a:p>
          <a:p>
            <a:pPr lvl="1"/>
            <a:r>
              <a:rPr lang="hr-HR" dirty="0" smtClean="0"/>
              <a:t>i mnogih drugih …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Primjenski</a:t>
            </a:r>
            <a:r>
              <a:rPr lang="hr-HR" dirty="0" smtClean="0"/>
              <a:t> programi (aplikacije)</a:t>
            </a:r>
            <a:endParaRPr lang="hr-HR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0534">
            <a:off x="6242914" y="4358826"/>
            <a:ext cx="2022724" cy="2012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9971">
            <a:off x="5084076" y="4186438"/>
            <a:ext cx="976992" cy="97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2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Primjenski</a:t>
            </a:r>
            <a:r>
              <a:rPr lang="hr-HR" dirty="0" smtClean="0"/>
              <a:t> program Bojanje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16832"/>
            <a:ext cx="6948264" cy="468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6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Instalacija je naziv za ugradnju programa u računalo.</a:t>
            </a:r>
          </a:p>
          <a:p>
            <a:r>
              <a:rPr lang="hr-HR" dirty="0" smtClean="0"/>
              <a:t>Deinstalacija je uklanjanje programa iz računala.</a:t>
            </a:r>
          </a:p>
          <a:p>
            <a:r>
              <a:rPr lang="hr-HR" dirty="0" smtClean="0"/>
              <a:t>Kroz oba postupka vodi nas program zvani Čarobnjak (</a:t>
            </a:r>
            <a:r>
              <a:rPr lang="hr-HR" dirty="0" err="1" smtClean="0"/>
              <a:t>Wizard</a:t>
            </a:r>
            <a:r>
              <a:rPr lang="hr-HR" dirty="0" smtClean="0"/>
              <a:t>)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Instalacija - deinstalacija</a:t>
            </a:r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467544" y="4600246"/>
            <a:ext cx="8208912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hr-HR" sz="2800" dirty="0"/>
              <a:t>Na računalo smijemo instalirati samo legalne programe, instalacija „piratskih</a:t>
            </a:r>
            <a:r>
              <a:rPr lang="hr-HR" sz="2800"/>
              <a:t>” </a:t>
            </a:r>
            <a:r>
              <a:rPr lang="hr-HR" sz="2800" smtClean="0"/>
              <a:t>verzija programa </a:t>
            </a:r>
            <a:r>
              <a:rPr lang="hr-HR" sz="2800" dirty="0"/>
              <a:t>je kažnjiva.</a:t>
            </a:r>
          </a:p>
        </p:txBody>
      </p:sp>
    </p:spTree>
    <p:extLst>
      <p:ext uri="{BB962C8B-B14F-4D97-AF65-F5344CB8AC3E}">
        <p14:creationId xmlns:p14="http://schemas.microsoft.com/office/powerpoint/2010/main" val="391969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b="1" dirty="0" smtClean="0"/>
              <a:t>Strojna razina </a:t>
            </a:r>
            <a:r>
              <a:rPr lang="hr-HR" dirty="0" smtClean="0"/>
              <a:t>– korisniku neprimjetna komunikacija između sklopova računala </a:t>
            </a:r>
            <a:r>
              <a:rPr lang="hr-HR" sz="2400" dirty="0" smtClean="0"/>
              <a:t>(npr. komunikacija procesora sa središnjim spremnikom …)</a:t>
            </a:r>
            <a:endParaRPr lang="hr-HR" dirty="0" smtClean="0"/>
          </a:p>
          <a:p>
            <a:r>
              <a:rPr lang="hr-HR" b="1" dirty="0" smtClean="0"/>
              <a:t>Razina operacijskog sustava </a:t>
            </a:r>
            <a:r>
              <a:rPr lang="hr-HR" dirty="0" smtClean="0"/>
              <a:t>– komunikacija korisnika s računalom </a:t>
            </a:r>
            <a:r>
              <a:rPr lang="hr-HR" sz="2400" dirty="0" smtClean="0"/>
              <a:t>(npr. stvaranje, preimenovanje, premještanje i brisanje mapa s memorijskih spremnika …) </a:t>
            </a:r>
          </a:p>
          <a:p>
            <a:r>
              <a:rPr lang="hr-HR" b="1" dirty="0"/>
              <a:t>Razina </a:t>
            </a:r>
            <a:r>
              <a:rPr lang="hr-HR" b="1" dirty="0" err="1"/>
              <a:t>primjenskog</a:t>
            </a:r>
            <a:r>
              <a:rPr lang="hr-HR" b="1" dirty="0"/>
              <a:t> </a:t>
            </a:r>
            <a:r>
              <a:rPr lang="hr-HR" b="1" dirty="0" smtClean="0"/>
              <a:t>programa </a:t>
            </a:r>
            <a:r>
              <a:rPr lang="hr-HR" dirty="0" smtClean="0"/>
              <a:t>– rad na konkretnim zadaćama u pokrenutom </a:t>
            </a:r>
            <a:r>
              <a:rPr lang="hr-HR" dirty="0" err="1" smtClean="0"/>
              <a:t>primjenskom</a:t>
            </a:r>
            <a:r>
              <a:rPr lang="hr-HR" dirty="0" smtClean="0"/>
              <a:t> programu </a:t>
            </a:r>
            <a:r>
              <a:rPr lang="hr-HR" sz="2400" dirty="0" smtClean="0"/>
              <a:t>(npr</a:t>
            </a:r>
            <a:r>
              <a:rPr lang="hr-HR" sz="2400" dirty="0"/>
              <a:t>. pisanje i uređivanje teksta u programu za obradu teksta…)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Razine rada računala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1610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hr-HR" b="1" dirty="0" smtClean="0"/>
              <a:t>Sklopovlje računala </a:t>
            </a:r>
            <a:r>
              <a:rPr lang="hr-HR" dirty="0" smtClean="0"/>
              <a:t>čine svi njegovi fizički dijelovi (oni koje vidimo i možemo dodirnuti)</a:t>
            </a:r>
          </a:p>
          <a:p>
            <a:pPr marL="0" indent="0">
              <a:buNone/>
            </a:pPr>
            <a:endParaRPr lang="hr-HR" b="1" u="sng" dirty="0" smtClean="0"/>
          </a:p>
          <a:p>
            <a:pPr marL="0" indent="0">
              <a:buNone/>
            </a:pPr>
            <a:r>
              <a:rPr lang="hr-HR" b="1" u="sng" dirty="0" smtClean="0"/>
              <a:t>Uređaji računala</a:t>
            </a:r>
          </a:p>
          <a:p>
            <a:r>
              <a:rPr lang="hr-HR" dirty="0" smtClean="0"/>
              <a:t>Vanjski uređaji (smješteni na radnom stolu)</a:t>
            </a:r>
          </a:p>
          <a:p>
            <a:r>
              <a:rPr lang="hr-HR" dirty="0" smtClean="0"/>
              <a:t>Unutrašnji uređaji (skriveni u kućištu)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Sklopovlje (</a:t>
            </a:r>
            <a:r>
              <a:rPr lang="hr-HR" dirty="0" err="1" smtClean="0"/>
              <a:t>Hardware</a:t>
            </a:r>
            <a:r>
              <a:rPr lang="hr-HR" dirty="0" smtClean="0"/>
              <a:t>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7987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b="1" dirty="0"/>
              <a:t>Sklopovlje računala</a:t>
            </a:r>
            <a:r>
              <a:rPr lang="hr-HR" dirty="0"/>
              <a:t> – svi fizički dijelovi računala, oni koje možemo vidjeti ili dodirnuti.</a:t>
            </a:r>
          </a:p>
          <a:p>
            <a:r>
              <a:rPr lang="hr-HR" b="1" dirty="0"/>
              <a:t>Operacijski sustav</a:t>
            </a:r>
            <a:r>
              <a:rPr lang="hr-HR" dirty="0"/>
              <a:t> – neizostavan dio programske opreme koja upravlja sklopovljem računala te služi ostvarivanju temeljnih funkcija računala.</a:t>
            </a:r>
          </a:p>
          <a:p>
            <a:r>
              <a:rPr lang="hr-HR" b="1" dirty="0" err="1"/>
              <a:t>Primjenski</a:t>
            </a:r>
            <a:r>
              <a:rPr lang="hr-HR" b="1" dirty="0"/>
              <a:t> programi</a:t>
            </a:r>
            <a:r>
              <a:rPr lang="hr-HR" dirty="0"/>
              <a:t> – dio programske opreme, njihovom instalacijom pretvaramo računalo iz općeg višenamjenskog stroja u namjenski stroj za obavljanje određene zadaće.</a:t>
            </a:r>
          </a:p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Ključni pojmovi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3358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hr-HR" dirty="0"/>
              <a:t>Kako nazivamo sve fizičke dijelove računala koje možemo vidjeti i opipati?</a:t>
            </a:r>
          </a:p>
          <a:p>
            <a:pPr marL="514350" lvl="0" indent="-514350">
              <a:buFont typeface="+mj-lt"/>
              <a:buAutoNum type="arabicPeriod"/>
            </a:pPr>
            <a:r>
              <a:rPr lang="hr-HR" dirty="0"/>
              <a:t>Koje sve uređaje spajamo na kućište računala.</a:t>
            </a:r>
          </a:p>
          <a:p>
            <a:pPr marL="514350" lvl="0" indent="-514350">
              <a:buFont typeface="+mj-lt"/>
              <a:buAutoNum type="arabicPeriod"/>
            </a:pPr>
            <a:r>
              <a:rPr lang="hr-HR" dirty="0"/>
              <a:t>Čemu služe ulazne, a čemu izlazne jedinice računala? </a:t>
            </a:r>
          </a:p>
          <a:p>
            <a:pPr marL="514350" lvl="0" indent="-514350">
              <a:buFont typeface="+mj-lt"/>
              <a:buAutoNum type="arabicPeriod"/>
            </a:pPr>
            <a:r>
              <a:rPr lang="hr-HR" dirty="0"/>
              <a:t>Nabroji nekoliko ulaznih i nekoliko izlaznih jedinica.</a:t>
            </a:r>
          </a:p>
          <a:p>
            <a:pPr marL="514350" lvl="0" indent="-514350">
              <a:buFont typeface="+mj-lt"/>
              <a:buAutoNum type="arabicPeriod"/>
            </a:pPr>
            <a:r>
              <a:rPr lang="hr-HR" dirty="0"/>
              <a:t>Po čemu procjenjujemo snagu procesora?</a:t>
            </a:r>
          </a:p>
          <a:p>
            <a:pPr marL="514350" lvl="0" indent="-514350">
              <a:buFont typeface="+mj-lt"/>
              <a:buAutoNum type="arabicPeriod"/>
            </a:pPr>
            <a:r>
              <a:rPr lang="hr-HR" dirty="0"/>
              <a:t>Koje su najvažnije zadaće operacijskog sustava?</a:t>
            </a:r>
          </a:p>
          <a:p>
            <a:pPr marL="514350" lvl="0" indent="-514350">
              <a:buFont typeface="+mj-lt"/>
              <a:buAutoNum type="arabicPeriod"/>
            </a:pPr>
            <a:r>
              <a:rPr lang="hr-HR" dirty="0"/>
              <a:t>Kako nazivamo postupak ugradnje korisničkih programa u računalo, a kako postupak brisanja programa iz računala?</a:t>
            </a:r>
          </a:p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Pitanja za ponavljanje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0453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8174194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14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hr-HR" dirty="0" smtClean="0"/>
              <a:t>Vanjski uređaji mogu biti </a:t>
            </a:r>
            <a:r>
              <a:rPr lang="hr-HR" b="1" dirty="0" smtClean="0"/>
              <a:t>ulazni</a:t>
            </a:r>
            <a:r>
              <a:rPr lang="hr-HR" dirty="0" smtClean="0"/>
              <a:t> i </a:t>
            </a:r>
            <a:r>
              <a:rPr lang="hr-HR" b="1" dirty="0" smtClean="0"/>
              <a:t>izlazni.</a:t>
            </a:r>
          </a:p>
          <a:p>
            <a:pPr marL="0" indent="0">
              <a:buNone/>
            </a:pPr>
            <a:r>
              <a:rPr lang="hr-HR" b="1" dirty="0" smtClean="0"/>
              <a:t>Ulazni uređaji</a:t>
            </a:r>
            <a:r>
              <a:rPr lang="hr-HR" dirty="0" smtClean="0"/>
              <a:t> – služe za unos podataka</a:t>
            </a:r>
          </a:p>
          <a:p>
            <a:pPr lvl="1"/>
            <a:r>
              <a:rPr lang="hr-HR" dirty="0" smtClean="0"/>
              <a:t>tipkovnica</a:t>
            </a:r>
          </a:p>
          <a:p>
            <a:pPr lvl="1"/>
            <a:r>
              <a:rPr lang="hr-HR" dirty="0" smtClean="0"/>
              <a:t>miš</a:t>
            </a:r>
          </a:p>
          <a:p>
            <a:pPr lvl="1"/>
            <a:r>
              <a:rPr lang="hr-HR" dirty="0" smtClean="0"/>
              <a:t>palica za igru</a:t>
            </a:r>
          </a:p>
          <a:p>
            <a:pPr lvl="1"/>
            <a:r>
              <a:rPr lang="hr-HR" dirty="0" smtClean="0"/>
              <a:t>mikrofon</a:t>
            </a:r>
          </a:p>
          <a:p>
            <a:pPr lvl="1"/>
            <a:r>
              <a:rPr lang="hr-HR" dirty="0" smtClean="0"/>
              <a:t>web kamera</a:t>
            </a:r>
          </a:p>
          <a:p>
            <a:pPr lvl="1"/>
            <a:r>
              <a:rPr lang="hr-HR" dirty="0" smtClean="0"/>
              <a:t>skener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Vanjski uređaji računala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8559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hr-HR" b="1" dirty="0" smtClean="0"/>
              <a:t>Izlazni uređaji</a:t>
            </a:r>
            <a:r>
              <a:rPr lang="hr-HR" dirty="0" smtClean="0"/>
              <a:t> – služe za prikaz rezultata rada</a:t>
            </a:r>
          </a:p>
          <a:p>
            <a:pPr lvl="1"/>
            <a:r>
              <a:rPr lang="hr-HR" dirty="0" smtClean="0"/>
              <a:t>monitor</a:t>
            </a:r>
          </a:p>
          <a:p>
            <a:pPr lvl="1"/>
            <a:r>
              <a:rPr lang="hr-HR" dirty="0" smtClean="0"/>
              <a:t>zvučnici</a:t>
            </a:r>
          </a:p>
          <a:p>
            <a:pPr lvl="1"/>
            <a:r>
              <a:rPr lang="hr-HR" dirty="0" smtClean="0"/>
              <a:t>pisač</a:t>
            </a:r>
          </a:p>
          <a:p>
            <a:pPr lvl="1"/>
            <a:r>
              <a:rPr lang="hr-HR" dirty="0" smtClean="0"/>
              <a:t>projektor</a:t>
            </a:r>
            <a:endParaRPr lang="hr-HR" dirty="0"/>
          </a:p>
          <a:p>
            <a:pPr marL="514350" indent="-457200"/>
            <a:r>
              <a:rPr lang="hr-HR" dirty="0" smtClean="0"/>
              <a:t>Iznimke u ovoj podjeli su ulazno-izlazni uređaji</a:t>
            </a:r>
          </a:p>
          <a:p>
            <a:pPr lvl="1"/>
            <a:r>
              <a:rPr lang="hr-HR" dirty="0" smtClean="0"/>
              <a:t>zaslon </a:t>
            </a:r>
            <a:r>
              <a:rPr lang="hr-HR" dirty="0"/>
              <a:t>osjetljiv na </a:t>
            </a:r>
            <a:r>
              <a:rPr lang="hr-HR" dirty="0" smtClean="0"/>
              <a:t>dodir</a:t>
            </a:r>
          </a:p>
          <a:p>
            <a:pPr lvl="1"/>
            <a:r>
              <a:rPr lang="hr-HR" dirty="0" smtClean="0"/>
              <a:t>pametna ploča</a:t>
            </a:r>
            <a:endParaRPr lang="hr-HR" dirty="0"/>
          </a:p>
          <a:p>
            <a:pPr marL="5715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Izlazni uređaji računala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5351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nalaze se u kućištu računala koje nazivamo i </a:t>
            </a:r>
            <a:r>
              <a:rPr lang="hr-HR" b="1" dirty="0" smtClean="0"/>
              <a:t>Središnja </a:t>
            </a:r>
            <a:r>
              <a:rPr lang="hr-HR" dirty="0" smtClean="0"/>
              <a:t>(</a:t>
            </a:r>
            <a:r>
              <a:rPr lang="hr-HR" dirty="0" err="1" smtClean="0"/>
              <a:t>sustavska</a:t>
            </a:r>
            <a:r>
              <a:rPr lang="hr-HR" dirty="0" smtClean="0"/>
              <a:t>) </a:t>
            </a:r>
            <a:r>
              <a:rPr lang="hr-HR" b="1" dirty="0" smtClean="0"/>
              <a:t>jedinica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Unutrašnji uređaji računala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068960"/>
            <a:ext cx="1880381" cy="3152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08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služi za obradu podataka</a:t>
            </a:r>
          </a:p>
          <a:p>
            <a:r>
              <a:rPr lang="hr-HR" dirty="0" smtClean="0"/>
              <a:t>u njenom kućištu nalaze se dijelovi (komponente) računala</a:t>
            </a:r>
          </a:p>
          <a:p>
            <a:pPr lvl="1"/>
            <a:r>
              <a:rPr lang="hr-HR" dirty="0" smtClean="0"/>
              <a:t>matična ploča</a:t>
            </a:r>
          </a:p>
          <a:p>
            <a:pPr lvl="1"/>
            <a:r>
              <a:rPr lang="hr-HR" dirty="0" smtClean="0"/>
              <a:t>procesor</a:t>
            </a:r>
          </a:p>
          <a:p>
            <a:pPr lvl="1"/>
            <a:r>
              <a:rPr lang="hr-HR" dirty="0" smtClean="0"/>
              <a:t>središnji i pomoćni spremnici</a:t>
            </a:r>
          </a:p>
          <a:p>
            <a:pPr lvl="1"/>
            <a:r>
              <a:rPr lang="hr-HR" dirty="0" smtClean="0"/>
              <a:t>dodatne kartice (grafička, zvučna, mrežna …)</a:t>
            </a:r>
          </a:p>
          <a:p>
            <a:pPr lvl="1"/>
            <a:r>
              <a:rPr lang="hr-HR" dirty="0" smtClean="0"/>
              <a:t>strujno napajanje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Središnja (</a:t>
            </a:r>
            <a:r>
              <a:rPr lang="hr-HR" dirty="0" err="1" smtClean="0"/>
              <a:t>sustavska</a:t>
            </a:r>
            <a:r>
              <a:rPr lang="hr-HR" dirty="0" smtClean="0"/>
              <a:t>) jedinica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5328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osnovna (najveća) ploča unutar kućišta</a:t>
            </a:r>
          </a:p>
          <a:p>
            <a:r>
              <a:rPr lang="hr-HR" dirty="0" smtClean="0"/>
              <a:t>svi ostali dijelovi povezani su s njom kabelima ili su utaknuti u njene sabirnice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Matična ploča (</a:t>
            </a:r>
            <a:r>
              <a:rPr lang="hr-HR" dirty="0" err="1" smtClean="0"/>
              <a:t>Motherboard</a:t>
            </a:r>
            <a:r>
              <a:rPr lang="hr-HR" dirty="0" smtClean="0"/>
              <a:t>)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29000"/>
            <a:ext cx="4320806" cy="288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84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052736"/>
            <a:ext cx="2187985" cy="168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46609" y="2060848"/>
            <a:ext cx="8273863" cy="4709119"/>
          </a:xfrm>
        </p:spPr>
        <p:txBody>
          <a:bodyPr>
            <a:normAutofit/>
          </a:bodyPr>
          <a:lstStyle/>
          <a:p>
            <a:r>
              <a:rPr lang="hr-HR" dirty="0" smtClean="0"/>
              <a:t>središnja jedinica za obradu podataka</a:t>
            </a:r>
          </a:p>
          <a:p>
            <a:r>
              <a:rPr lang="hr-HR" dirty="0" smtClean="0"/>
              <a:t>upravlja radom svih dijelova računala te usklađuje njihov rad</a:t>
            </a:r>
          </a:p>
          <a:p>
            <a:pPr marL="0" indent="0">
              <a:buNone/>
            </a:pPr>
            <a:r>
              <a:rPr lang="hr-HR" b="1" dirty="0" smtClean="0"/>
              <a:t>Brzina procesora </a:t>
            </a:r>
            <a:r>
              <a:rPr lang="hr-HR" dirty="0" smtClean="0"/>
              <a:t>(kojom obrađuje podatke) </a:t>
            </a:r>
          </a:p>
          <a:p>
            <a:r>
              <a:rPr lang="hr-HR" dirty="0" smtClean="0"/>
              <a:t>iskazuje se frekvencijom (brojem titraja u sekundi)</a:t>
            </a:r>
          </a:p>
          <a:p>
            <a:r>
              <a:rPr lang="hr-HR" dirty="0" smtClean="0"/>
              <a:t>mjeri se u GHZ (</a:t>
            </a:r>
            <a:r>
              <a:rPr lang="hr-HR" dirty="0" err="1" smtClean="0"/>
              <a:t>gigahercima</a:t>
            </a:r>
            <a:r>
              <a:rPr lang="hr-HR" dirty="0" smtClean="0"/>
              <a:t>)</a:t>
            </a:r>
          </a:p>
          <a:p>
            <a:r>
              <a:rPr lang="hr-HR" dirty="0" smtClean="0"/>
              <a:t>današnji procesori obrade nekoliko milijardi jednostavnih operacija u jednoj sekundi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Procesor (CPU)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7009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P5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Gomil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MP5</Template>
  <TotalTime>603</TotalTime>
  <Words>653</Words>
  <Application>Microsoft Office PowerPoint</Application>
  <PresentationFormat>On-screen Show (4:3)</PresentationFormat>
  <Paragraphs>97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MP5</vt:lpstr>
      <vt:lpstr>2.2 Kako pokrećemo programe</vt:lpstr>
      <vt:lpstr>Sklopovlje (Hardware)</vt:lpstr>
      <vt:lpstr>PowerPoint Presentation</vt:lpstr>
      <vt:lpstr>Vanjski uređaji računala</vt:lpstr>
      <vt:lpstr>Izlazni uređaji računala</vt:lpstr>
      <vt:lpstr>Unutrašnji uređaji računala</vt:lpstr>
      <vt:lpstr>Središnja (sustavska) jedinica</vt:lpstr>
      <vt:lpstr>Matična ploča (Motherboard)</vt:lpstr>
      <vt:lpstr>Procesor (CPU)</vt:lpstr>
      <vt:lpstr>Programska oprema (Software)</vt:lpstr>
      <vt:lpstr>Operacijski sustav (OS) </vt:lpstr>
      <vt:lpstr>Operacijski sustav - Windows 7</vt:lpstr>
      <vt:lpstr>Operacijski sustav - Windows 8</vt:lpstr>
      <vt:lpstr>Operacijski sustav - Linux</vt:lpstr>
      <vt:lpstr>Operacijski sustav - MacOS</vt:lpstr>
      <vt:lpstr>Primjenski programi (aplikacije)</vt:lpstr>
      <vt:lpstr>Primjenski program Bojanje</vt:lpstr>
      <vt:lpstr>Instalacija - deinstalacija</vt:lpstr>
      <vt:lpstr>Razine rada računala</vt:lpstr>
      <vt:lpstr>Ključni pojmovi</vt:lpstr>
      <vt:lpstr>Pitanja za ponavljanje</vt:lpstr>
    </vt:vector>
  </TitlesOfParts>
  <Company>Zrinus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2.2 Kako pokrećemo programe</dc:title>
  <dc:creator>Stanko Leko</dc:creator>
  <cp:lastModifiedBy>Ivica</cp:lastModifiedBy>
  <cp:revision>39</cp:revision>
  <dcterms:created xsi:type="dcterms:W3CDTF">2013-11-12T13:49:02Z</dcterms:created>
  <dcterms:modified xsi:type="dcterms:W3CDTF">2019-03-08T07:33:20Z</dcterms:modified>
</cp:coreProperties>
</file>