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8" r:id="rId13"/>
    <p:sldId id="267" r:id="rId14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ila, s rešetkom tablice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1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 troku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Uredite stil podnaslova matrice</a:t>
            </a:r>
            <a:endParaRPr kumimoji="0" lang="en-US"/>
          </a:p>
        </p:txBody>
      </p: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C0066"/>
                </a:solidFill>
              </a:defRPr>
            </a:lvl1pPr>
            <a:extLst/>
          </a:lstStyle>
          <a:p>
            <a:fld id="{7B6C03DE-4195-4E00-9A1E-225C38FCA29F}" type="datetimeFigureOut">
              <a:rPr lang="hr-HR" smtClean="0"/>
              <a:t>5.10.2017.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C0066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7421D1C-63E6-4494-B25D-28A8A7A812F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6C03DE-4195-4E00-9A1E-225C38FCA29F}" type="datetimeFigureOut">
              <a:rPr lang="hr-HR" smtClean="0"/>
              <a:t>5.10.2017.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421D1C-63E6-4494-B25D-28A8A7A812F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44013" y="980728"/>
            <a:ext cx="1777470" cy="4886673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052736"/>
            <a:ext cx="6324600" cy="4814664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6C03DE-4195-4E00-9A1E-225C38FCA29F}" type="datetimeFigureOut">
              <a:rPr lang="hr-HR" smtClean="0"/>
              <a:t>5.10.2017.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421D1C-63E6-4494-B25D-28A8A7A812F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6C03DE-4195-4E00-9A1E-225C38FCA29F}" type="datetimeFigureOut">
              <a:rPr lang="hr-HR" smtClean="0"/>
              <a:t>5.10.2017.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421D1C-63E6-4494-B25D-28A8A7A812F4}" type="slidenum">
              <a:rPr lang="hr-HR" smtClean="0"/>
              <a:t>‹#›</a:t>
            </a:fld>
            <a:endParaRPr lang="hr-HR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6C03DE-4195-4E00-9A1E-225C38FCA29F}" type="datetimeFigureOut">
              <a:rPr lang="hr-HR" smtClean="0"/>
              <a:t>5.10.2017.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421D1C-63E6-4494-B25D-28A8A7A812F4}" type="slidenum">
              <a:rPr lang="hr-HR" smtClean="0"/>
              <a:t>‹#›</a:t>
            </a:fld>
            <a:endParaRPr lang="hr-HR"/>
          </a:p>
        </p:txBody>
      </p:sp>
      <p:sp>
        <p:nvSpPr>
          <p:cNvPr id="7" name="Š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Š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2132856"/>
            <a:ext cx="4038600" cy="3874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2132856"/>
            <a:ext cx="4038600" cy="3874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6C03DE-4195-4E00-9A1E-225C38FCA29F}" type="datetimeFigureOut">
              <a:rPr lang="hr-HR" smtClean="0"/>
              <a:t>5.10.2017.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421D1C-63E6-4494-B25D-28A8A7A812F4}" type="slidenum">
              <a:rPr lang="hr-HR" smtClean="0"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061864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2276872"/>
            <a:ext cx="4040188" cy="3109185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276872"/>
            <a:ext cx="4041775" cy="3109185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 dirty="0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6C03DE-4195-4E00-9A1E-225C38FCA29F}" type="datetimeFigureOut">
              <a:rPr lang="hr-HR" smtClean="0"/>
              <a:t>5.10.2017.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421D1C-63E6-4494-B25D-28A8A7A812F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6C03DE-4195-4E00-9A1E-225C38FCA29F}" type="datetimeFigureOut">
              <a:rPr lang="hr-HR" smtClean="0"/>
              <a:t>5.10.2017.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421D1C-63E6-4494-B25D-28A8A7A812F4}" type="slidenum">
              <a:rPr lang="hr-HR" smtClean="0"/>
              <a:t>‹#›</a:t>
            </a:fld>
            <a:endParaRPr lang="hr-HR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6C03DE-4195-4E00-9A1E-225C38FCA29F}" type="datetimeFigureOut">
              <a:rPr lang="hr-HR" smtClean="0"/>
              <a:t>5.10.2017.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421D1C-63E6-4494-B25D-28A8A7A812F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914400" y="980728"/>
            <a:ext cx="7479792" cy="386559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B6C03DE-4195-4E00-9A1E-225C38FCA29F}" type="datetimeFigureOut">
              <a:rPr lang="hr-HR" smtClean="0"/>
              <a:t>5.10.2017.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421D1C-63E6-4494-B25D-28A8A7A812F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28600" y="908720"/>
            <a:ext cx="8686800" cy="3670368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Kliknite ikonu da biste dodali  sliku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B6C03DE-4195-4E00-9A1E-225C38FCA29F}" type="datetimeFigureOut">
              <a:rPr lang="hr-HR" smtClean="0"/>
              <a:t>5.10.2017.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7421D1C-63E6-4494-B25D-28A8A7A812F4}" type="slidenum">
              <a:rPr lang="hr-HR" smtClean="0"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kutni troku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avni povez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Š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989856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2132856"/>
            <a:ext cx="8229600" cy="3874435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dirty="0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dirty="0" smtClean="0"/>
              <a:t>Druga razina</a:t>
            </a:r>
          </a:p>
          <a:p>
            <a:pPr lvl="2" eaLnBrk="1" latinLnBrk="0" hangingPunct="1"/>
            <a:r>
              <a:rPr kumimoji="0" lang="hr-HR" dirty="0" smtClean="0"/>
              <a:t>Treća razina</a:t>
            </a:r>
          </a:p>
          <a:p>
            <a:pPr lvl="3" eaLnBrk="1" latinLnBrk="0" hangingPunct="1"/>
            <a:r>
              <a:rPr kumimoji="0" lang="hr-HR" dirty="0" smtClean="0"/>
              <a:t>Četvrta razina</a:t>
            </a:r>
          </a:p>
          <a:p>
            <a:pPr lvl="4" eaLnBrk="1" latinLnBrk="0" hangingPunct="1"/>
            <a:r>
              <a:rPr kumimoji="0" lang="hr-HR" dirty="0" smtClean="0"/>
              <a:t>Peta razina</a:t>
            </a:r>
            <a:endParaRPr kumimoji="0" lang="en-US" dirty="0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B6C03DE-4195-4E00-9A1E-225C38FCA29F}" type="datetimeFigureOut">
              <a:rPr lang="hr-HR" smtClean="0"/>
              <a:t>5.10.2017.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7421D1C-63E6-4494-B25D-28A8A7A812F4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0" grpId="0" build="p" bldLvl="2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just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just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just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just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just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1.2 Prikaz slika na monitoru i pisaču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43949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određena je brojem točkica boje, elementa ispisa slike, po jedinici dužinske mjere (inču).</a:t>
            </a:r>
          </a:p>
          <a:p>
            <a:r>
              <a:rPr lang="hr-HR" dirty="0" smtClean="0"/>
              <a:t>pri kvaliteti ispisa spominju se vrijednosti 300, 600, 1200 točkica po inču </a:t>
            </a:r>
            <a:r>
              <a:rPr lang="hr-HR" b="1" dirty="0" err="1" smtClean="0"/>
              <a:t>dpi</a:t>
            </a:r>
            <a:r>
              <a:rPr lang="hr-HR" dirty="0" smtClean="0"/>
              <a:t> (</a:t>
            </a:r>
            <a:r>
              <a:rPr lang="hr-HR" dirty="0" err="1" smtClean="0"/>
              <a:t>dot</a:t>
            </a:r>
            <a:r>
              <a:rPr lang="hr-HR" dirty="0" smtClean="0"/>
              <a:t> </a:t>
            </a:r>
            <a:r>
              <a:rPr lang="hr-HR" dirty="0" err="1" smtClean="0"/>
              <a:t>per</a:t>
            </a:r>
            <a:r>
              <a:rPr lang="hr-HR" dirty="0" smtClean="0"/>
              <a:t> </a:t>
            </a:r>
            <a:r>
              <a:rPr lang="hr-HR" dirty="0" err="1" smtClean="0"/>
              <a:t>inch</a:t>
            </a:r>
            <a:r>
              <a:rPr lang="hr-HR" dirty="0" smtClean="0"/>
              <a:t>)</a:t>
            </a:r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Razlučivost pisača</a:t>
            </a:r>
            <a:endParaRPr lang="hr-H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962632"/>
            <a:ext cx="3914775" cy="17716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niOkvir 3"/>
          <p:cNvSpPr txBox="1"/>
          <p:nvPr/>
        </p:nvSpPr>
        <p:spPr>
          <a:xfrm>
            <a:off x="1313025" y="5912875"/>
            <a:ext cx="2367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Razlike u kvaliteti ispisa</a:t>
            </a:r>
            <a:endParaRPr lang="hr-HR" dirty="0"/>
          </a:p>
        </p:txBody>
      </p:sp>
      <p:sp>
        <p:nvSpPr>
          <p:cNvPr id="5" name="TekstniOkvir 4"/>
          <p:cNvSpPr txBox="1"/>
          <p:nvPr/>
        </p:nvSpPr>
        <p:spPr>
          <a:xfrm>
            <a:off x="4788024" y="4180148"/>
            <a:ext cx="4033155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hr-HR" sz="2400" dirty="0" smtClean="0"/>
              <a:t>Slike namijenjene ispisu </a:t>
            </a:r>
          </a:p>
          <a:p>
            <a:r>
              <a:rPr lang="hr-HR" sz="2400" dirty="0" smtClean="0"/>
              <a:t>zahtijevaju veću razlučivost, </a:t>
            </a:r>
          </a:p>
          <a:p>
            <a:r>
              <a:rPr lang="hr-HR" sz="2400" dirty="0" smtClean="0"/>
              <a:t>u odnosu na slike namijenjene </a:t>
            </a:r>
          </a:p>
          <a:p>
            <a:r>
              <a:rPr lang="hr-HR" sz="2400" dirty="0" smtClean="0"/>
              <a:t>prikazu na zaslonu.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3785646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mreža manjih ili većih piknji sastavljena nizanjem piknji pojedine boje</a:t>
            </a:r>
          </a:p>
          <a:p>
            <a:r>
              <a:rPr lang="hr-HR" dirty="0" smtClean="0"/>
              <a:t>među točkama boje mogu biti manji ili veći razmaci</a:t>
            </a:r>
          </a:p>
          <a:p>
            <a:r>
              <a:rPr lang="hr-HR" dirty="0" smtClean="0"/>
              <a:t>promjenom rastera utječe se na kvalitetu ispisa slike na pisaču</a:t>
            </a:r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Raster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6433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b="1" dirty="0"/>
              <a:t>Piknja – </a:t>
            </a:r>
            <a:r>
              <a:rPr lang="hr-HR" dirty="0"/>
              <a:t>najsitniji detalj slike kojem možemo odrediti veličinu.</a:t>
            </a:r>
          </a:p>
          <a:p>
            <a:r>
              <a:rPr lang="hr-HR" b="1" dirty="0" err="1"/>
              <a:t>Piksel</a:t>
            </a:r>
            <a:r>
              <a:rPr lang="hr-HR" b="1" dirty="0"/>
              <a:t> – </a:t>
            </a:r>
            <a:r>
              <a:rPr lang="hr-HR" dirty="0"/>
              <a:t>isto što i piknja, uobičajeno je da kad govorimo o slici na monitoru, rabimo naziv </a:t>
            </a:r>
            <a:r>
              <a:rPr lang="hr-HR" dirty="0" err="1"/>
              <a:t>piksel</a:t>
            </a:r>
            <a:r>
              <a:rPr lang="hr-HR" dirty="0"/>
              <a:t>, a o ispisu na pisaču naziv piknja.</a:t>
            </a:r>
          </a:p>
          <a:p>
            <a:r>
              <a:rPr lang="hr-HR" b="1" dirty="0"/>
              <a:t>Raster –</a:t>
            </a:r>
            <a:r>
              <a:rPr lang="hr-HR" dirty="0"/>
              <a:t> je mreža većih ili manjih piknji sastavljena nizanjem piknji pojedine boje. Određuje ga gustoća i veličina piknji. Finiji raster predstavljaju sitnije piknje, gušće raspoređene.</a:t>
            </a:r>
          </a:p>
          <a:p>
            <a:r>
              <a:rPr lang="hr-HR" b="1" dirty="0" smtClean="0"/>
              <a:t>Razlučivost </a:t>
            </a:r>
            <a:r>
              <a:rPr lang="hr-HR" b="1" dirty="0"/>
              <a:t>– </a:t>
            </a:r>
            <a:r>
              <a:rPr lang="hr-HR" dirty="0"/>
              <a:t>umnožak broja vodoravno i okomito raspoređenih </a:t>
            </a:r>
            <a:r>
              <a:rPr lang="hr-HR" dirty="0" err="1"/>
              <a:t>piksela</a:t>
            </a:r>
            <a:r>
              <a:rPr lang="hr-HR" dirty="0"/>
              <a:t> na zaslonu.</a:t>
            </a:r>
          </a:p>
          <a:p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Ključni pojmovi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6093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vi-VN" dirty="0"/>
              <a:t>Kako nazivamo najsitniji detalj slike na zaslonu monitora?</a:t>
            </a:r>
          </a:p>
          <a:p>
            <a:pPr marL="514350" indent="-514350">
              <a:buFont typeface="+mj-lt"/>
              <a:buAutoNum type="arabicPeriod"/>
            </a:pPr>
            <a:r>
              <a:rPr lang="vi-VN" dirty="0"/>
              <a:t>Kako nastaje slika?</a:t>
            </a:r>
          </a:p>
          <a:p>
            <a:pPr marL="514350" indent="-514350">
              <a:buFont typeface="+mj-lt"/>
              <a:buAutoNum type="arabicPeriod"/>
            </a:pPr>
            <a:r>
              <a:rPr lang="vi-VN" dirty="0"/>
              <a:t>Možemo li odrediti položaj svakog piksela na zaslonu?</a:t>
            </a:r>
          </a:p>
          <a:p>
            <a:pPr marL="514350" indent="-514350">
              <a:buFont typeface="+mj-lt"/>
              <a:buAutoNum type="arabicPeriod"/>
            </a:pPr>
            <a:r>
              <a:rPr lang="vi-VN" dirty="0"/>
              <a:t>Čime zapisujemo sliku?</a:t>
            </a:r>
          </a:p>
          <a:p>
            <a:pPr marL="514350" indent="-514350">
              <a:buFont typeface="+mj-lt"/>
              <a:buAutoNum type="arabicPeriod"/>
            </a:pPr>
            <a:r>
              <a:rPr lang="vi-VN" dirty="0"/>
              <a:t>Što određuje raster?</a:t>
            </a:r>
          </a:p>
          <a:p>
            <a:pPr marL="514350" indent="-514350">
              <a:buFont typeface="+mj-lt"/>
              <a:buAutoNum type="arabicPeriod"/>
            </a:pPr>
            <a:r>
              <a:rPr lang="vi-VN" dirty="0"/>
              <a:t>Je li bolja manja ili veća dubina boje?</a:t>
            </a:r>
          </a:p>
          <a:p>
            <a:pPr marL="514350" indent="-514350">
              <a:buFont typeface="+mj-lt"/>
              <a:buAutoNum type="arabicPeriod"/>
            </a:pPr>
            <a:r>
              <a:rPr lang="vi-VN" dirty="0"/>
              <a:t>Što znači kad kažemo da je na zaslonu prikazana </a:t>
            </a:r>
            <a:r>
              <a:rPr lang="vi-VN"/>
              <a:t>slika </a:t>
            </a:r>
            <a:r>
              <a:rPr lang="vi-VN" smtClean="0"/>
              <a:t>razlučivosti </a:t>
            </a:r>
            <a:r>
              <a:rPr lang="vi-VN" dirty="0"/>
              <a:t>1280x720?</a:t>
            </a:r>
          </a:p>
          <a:p>
            <a:pPr marL="514350" indent="-514350">
              <a:buFont typeface="+mj-lt"/>
              <a:buAutoNum type="arabicPeriod"/>
            </a:pPr>
            <a:r>
              <a:rPr lang="vi-VN" dirty="0"/>
              <a:t>Kako nazivamo točkicu boje na pisaču?</a:t>
            </a:r>
          </a:p>
          <a:p>
            <a:pPr marL="514350" indent="-514350">
              <a:buFont typeface="+mj-lt"/>
              <a:buAutoNum type="arabicPeriod"/>
            </a:pPr>
            <a:r>
              <a:rPr lang="vi-VN" dirty="0"/>
              <a:t>Čime je određena </a:t>
            </a:r>
            <a:r>
              <a:rPr lang="vi-VN" dirty="0" smtClean="0"/>
              <a:t>razlučivost </a:t>
            </a:r>
            <a:r>
              <a:rPr lang="vi-VN" dirty="0"/>
              <a:t>pisača?</a:t>
            </a: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Pitanja za ponavljanje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94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slika na monitoru sastavljena je od velikog broja poput točke sitnih kružića</a:t>
            </a:r>
          </a:p>
          <a:p>
            <a:r>
              <a:rPr lang="hr-HR" b="1" dirty="0" smtClean="0"/>
              <a:t>piknja</a:t>
            </a:r>
            <a:r>
              <a:rPr lang="hr-HR" dirty="0" smtClean="0"/>
              <a:t> je najsitniji detalj slike</a:t>
            </a:r>
          </a:p>
          <a:p>
            <a:r>
              <a:rPr lang="hr-HR" dirty="0" smtClean="0"/>
              <a:t>piknje se slažu u retke i stupce i tako tvore sliku</a:t>
            </a:r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Piknja do piknje - slika</a:t>
            </a:r>
            <a:endParaRPr lang="hr-H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1" y="4005064"/>
            <a:ext cx="3528392" cy="26049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285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sve na računalu se zapisuje bitovima ili bajtovima</a:t>
            </a:r>
          </a:p>
          <a:p>
            <a:r>
              <a:rPr lang="hr-HR" dirty="0" smtClean="0"/>
              <a:t>piknja – najmanji djelić slike zapisuje se vrijednošću jednog bita</a:t>
            </a:r>
          </a:p>
          <a:p>
            <a:pPr lvl="2"/>
            <a:r>
              <a:rPr lang="hr-HR" dirty="0" smtClean="0"/>
              <a:t>1 piknja = 1 bit</a:t>
            </a: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Crno-bijela slika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741" y="4293096"/>
            <a:ext cx="3676818" cy="12961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kstniOkvir 4"/>
          <p:cNvSpPr txBox="1"/>
          <p:nvPr/>
        </p:nvSpPr>
        <p:spPr>
          <a:xfrm>
            <a:off x="1355708" y="5733256"/>
            <a:ext cx="2290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Dogovoreni prikaz bita</a:t>
            </a:r>
            <a:endParaRPr lang="hr-HR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573016"/>
            <a:ext cx="2057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7920" y="4881307"/>
            <a:ext cx="2085975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kstniOkvir 8"/>
          <p:cNvSpPr txBox="1"/>
          <p:nvPr/>
        </p:nvSpPr>
        <p:spPr>
          <a:xfrm>
            <a:off x="5251455" y="5748082"/>
            <a:ext cx="30027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Skraćeni zapis crno-bijele slike</a:t>
            </a:r>
            <a:endParaRPr lang="hr-HR" dirty="0"/>
          </a:p>
        </p:txBody>
      </p:sp>
      <p:sp>
        <p:nvSpPr>
          <p:cNvPr id="10" name="TekstniOkvir 9"/>
          <p:cNvSpPr txBox="1"/>
          <p:nvPr/>
        </p:nvSpPr>
        <p:spPr>
          <a:xfrm>
            <a:off x="5233821" y="4422056"/>
            <a:ext cx="3038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crno-bijela slika 3 bajta 24 bita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0038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844824"/>
            <a:ext cx="3538736" cy="3931543"/>
          </a:xfrm>
        </p:spPr>
        <p:txBody>
          <a:bodyPr>
            <a:normAutofit/>
          </a:bodyPr>
          <a:lstStyle/>
          <a:p>
            <a:r>
              <a:rPr lang="hr-HR" dirty="0" smtClean="0"/>
              <a:t>piknje poredane jedna do druge na monitoru, mogu biti različite veličine i različito raspoređene</a:t>
            </a:r>
          </a:p>
          <a:p>
            <a:r>
              <a:rPr lang="hr-HR" dirty="0" smtClean="0"/>
              <a:t>raster je određen gustoćom i veličinom piknji</a:t>
            </a:r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989856"/>
            <a:ext cx="8229600" cy="782960"/>
          </a:xfrm>
        </p:spPr>
        <p:txBody>
          <a:bodyPr/>
          <a:lstStyle/>
          <a:p>
            <a:r>
              <a:rPr lang="hr-HR" dirty="0" smtClean="0"/>
              <a:t>Raster</a:t>
            </a:r>
            <a:endParaRPr lang="hr-H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7870" y="1591948"/>
            <a:ext cx="1971675" cy="421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niOkvir 3"/>
          <p:cNvSpPr txBox="1"/>
          <p:nvPr/>
        </p:nvSpPr>
        <p:spPr>
          <a:xfrm>
            <a:off x="323528" y="5922402"/>
            <a:ext cx="86305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PRAVILO: Raster slike finiji – piknje sitnije i gušće raspoređene – kvalitetnija slika, i obratno.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09607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za zapis </a:t>
            </a:r>
            <a:r>
              <a:rPr lang="hr-HR" dirty="0" smtClean="0"/>
              <a:t>piknje crno-bijele </a:t>
            </a:r>
            <a:r>
              <a:rPr lang="hr-HR" dirty="0"/>
              <a:t>slike dovoljan 1 bit</a:t>
            </a:r>
          </a:p>
          <a:p>
            <a:r>
              <a:rPr lang="hr-HR" dirty="0" smtClean="0"/>
              <a:t>za zapis piknje slike u boji potrebno je više bitova, kako bi se opisala svaka boja</a:t>
            </a:r>
          </a:p>
          <a:p>
            <a:r>
              <a:rPr lang="hr-HR" dirty="0" smtClean="0"/>
              <a:t>obojena piknja  </a:t>
            </a:r>
          </a:p>
          <a:p>
            <a:pPr lvl="1"/>
            <a:r>
              <a:rPr lang="hr-HR" dirty="0" smtClean="0"/>
              <a:t>slikovni element (</a:t>
            </a:r>
            <a:r>
              <a:rPr lang="hr-HR" dirty="0" err="1" smtClean="0"/>
              <a:t>eng</a:t>
            </a:r>
            <a:r>
              <a:rPr lang="hr-HR" dirty="0" smtClean="0"/>
              <a:t>. </a:t>
            </a:r>
            <a:r>
              <a:rPr lang="hr-HR" dirty="0" err="1" smtClean="0"/>
              <a:t>picture</a:t>
            </a:r>
            <a:r>
              <a:rPr lang="hr-HR" dirty="0" smtClean="0"/>
              <a:t> element) – skraćeno </a:t>
            </a:r>
            <a:r>
              <a:rPr lang="hr-HR" b="1" dirty="0" err="1" smtClean="0"/>
              <a:t>piksel</a:t>
            </a:r>
            <a:endParaRPr lang="hr-HR" b="1" dirty="0" smtClean="0"/>
          </a:p>
          <a:p>
            <a:pPr marL="457200" lvl="1" indent="0">
              <a:buNone/>
            </a:pPr>
            <a:r>
              <a:rPr lang="hr-HR" dirty="0" smtClean="0"/>
              <a:t>Možemo reći kako je  </a:t>
            </a:r>
            <a:r>
              <a:rPr lang="hr-HR" b="1" dirty="0" smtClean="0"/>
              <a:t>piknja = </a:t>
            </a:r>
            <a:r>
              <a:rPr lang="hr-HR" b="1" dirty="0" err="1" smtClean="0"/>
              <a:t>piksel</a:t>
            </a:r>
            <a:endParaRPr lang="hr-HR" dirty="0" smtClean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Slika u boji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27126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CB (crno-bijeli) </a:t>
            </a:r>
            <a:r>
              <a:rPr lang="hr-HR" dirty="0" err="1" smtClean="0"/>
              <a:t>piksel</a:t>
            </a:r>
            <a:r>
              <a:rPr lang="hr-HR" dirty="0" smtClean="0"/>
              <a:t> – sadrži jednu od dvije boje – crnu ili bijelu</a:t>
            </a:r>
          </a:p>
          <a:p>
            <a:r>
              <a:rPr lang="hr-HR" dirty="0" err="1" smtClean="0"/>
              <a:t>piksel</a:t>
            </a:r>
            <a:r>
              <a:rPr lang="hr-HR" dirty="0" smtClean="0"/>
              <a:t> u boji – sastoji se od 3 </a:t>
            </a:r>
            <a:r>
              <a:rPr lang="hr-HR" dirty="0" err="1" smtClean="0"/>
              <a:t>podpiksela</a:t>
            </a:r>
            <a:r>
              <a:rPr lang="hr-HR" dirty="0" smtClean="0"/>
              <a:t> (crvenog, zelenog i plavog – RGB)</a:t>
            </a:r>
          </a:p>
          <a:p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Razlika CB </a:t>
            </a:r>
            <a:r>
              <a:rPr lang="hr-HR" dirty="0" err="1" smtClean="0"/>
              <a:t>piksel</a:t>
            </a:r>
            <a:r>
              <a:rPr lang="hr-HR" dirty="0" smtClean="0"/>
              <a:t> – </a:t>
            </a:r>
            <a:r>
              <a:rPr lang="hr-HR" dirty="0" err="1" smtClean="0"/>
              <a:t>piksel</a:t>
            </a:r>
            <a:r>
              <a:rPr lang="hr-HR" dirty="0" smtClean="0"/>
              <a:t> u boji</a:t>
            </a:r>
            <a:endParaRPr lang="hr-H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784" y="4221088"/>
            <a:ext cx="3888432" cy="20079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niOkvir 3"/>
          <p:cNvSpPr txBox="1"/>
          <p:nvPr/>
        </p:nvSpPr>
        <p:spPr>
          <a:xfrm>
            <a:off x="4912066" y="4901902"/>
            <a:ext cx="39287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Miješanjem crvene, zelene i plave boje</a:t>
            </a:r>
          </a:p>
          <a:p>
            <a:r>
              <a:rPr lang="hr-HR" dirty="0" smtClean="0"/>
              <a:t>nastaju sve ostale boje i njihove nijanse.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30473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988840"/>
            <a:ext cx="3826768" cy="3240361"/>
          </a:xfrm>
        </p:spPr>
        <p:txBody>
          <a:bodyPr/>
          <a:lstStyle/>
          <a:p>
            <a:r>
              <a:rPr lang="hr-HR" dirty="0" smtClean="0"/>
              <a:t>određuje ukupan broj nijansi boja za prikaz slike</a:t>
            </a:r>
          </a:p>
          <a:p>
            <a:r>
              <a:rPr lang="hr-HR" dirty="0" smtClean="0"/>
              <a:t>usko je povezana s brojem bitova koji se rabi za opis jednog </a:t>
            </a:r>
            <a:r>
              <a:rPr lang="hr-HR" dirty="0" err="1" smtClean="0"/>
              <a:t>piksela</a:t>
            </a:r>
            <a:r>
              <a:rPr lang="hr-HR" dirty="0" smtClean="0"/>
              <a:t> slike</a:t>
            </a:r>
          </a:p>
          <a:p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Dubina boja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1772816"/>
            <a:ext cx="2844944" cy="3096343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781" y="5255828"/>
            <a:ext cx="6948264" cy="1303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5436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95536" y="2395856"/>
            <a:ext cx="4690864" cy="3600400"/>
          </a:xfrm>
        </p:spPr>
        <p:txBody>
          <a:bodyPr>
            <a:normAutofit/>
          </a:bodyPr>
          <a:lstStyle/>
          <a:p>
            <a:r>
              <a:rPr lang="hr-HR" b="1" dirty="0" smtClean="0"/>
              <a:t>razlučivost slike </a:t>
            </a:r>
            <a:r>
              <a:rPr lang="hr-HR" dirty="0" smtClean="0"/>
              <a:t>je umnožak broja vodoravno i okomito raspoređenih </a:t>
            </a:r>
            <a:r>
              <a:rPr lang="hr-HR" dirty="0" err="1" smtClean="0"/>
              <a:t>piksela</a:t>
            </a:r>
            <a:r>
              <a:rPr lang="hr-HR" dirty="0" smtClean="0"/>
              <a:t> po jedinici površine.</a:t>
            </a:r>
          </a:p>
          <a:p>
            <a:r>
              <a:rPr lang="hr-HR" b="1" dirty="0" smtClean="0"/>
              <a:t>razlučivost zaslona </a:t>
            </a:r>
            <a:r>
              <a:rPr lang="hr-HR" dirty="0" smtClean="0"/>
              <a:t>je umnožak broja </a:t>
            </a:r>
            <a:r>
              <a:rPr lang="hr-HR" dirty="0" err="1" smtClean="0"/>
              <a:t>piksela</a:t>
            </a:r>
            <a:r>
              <a:rPr lang="hr-HR" dirty="0" smtClean="0"/>
              <a:t> u jednom redu zaslona, sa brojem redova na zaslonu.</a:t>
            </a: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989856"/>
            <a:ext cx="8229600" cy="854968"/>
          </a:xfrm>
        </p:spPr>
        <p:txBody>
          <a:bodyPr/>
          <a:lstStyle/>
          <a:p>
            <a:r>
              <a:rPr lang="hr-HR" dirty="0" smtClean="0"/>
              <a:t>Razlučivost slike i zaslona</a:t>
            </a:r>
            <a:endParaRPr lang="hr-HR" dirty="0"/>
          </a:p>
        </p:txBody>
      </p:sp>
      <p:grpSp>
        <p:nvGrpSpPr>
          <p:cNvPr id="6" name="Grupa 5"/>
          <p:cNvGrpSpPr/>
          <p:nvPr/>
        </p:nvGrpSpPr>
        <p:grpSpPr>
          <a:xfrm>
            <a:off x="4996469" y="1711506"/>
            <a:ext cx="3646689" cy="4320480"/>
            <a:chOff x="4741735" y="1628800"/>
            <a:chExt cx="3939270" cy="4685557"/>
          </a:xfrm>
        </p:grpSpPr>
        <p:pic>
          <p:nvPicPr>
            <p:cNvPr id="4" name="Slika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92080" y="1628800"/>
              <a:ext cx="3388925" cy="4685557"/>
            </a:xfrm>
            <a:prstGeom prst="rect">
              <a:avLst/>
            </a:prstGeom>
          </p:spPr>
        </p:pic>
        <p:sp>
          <p:nvSpPr>
            <p:cNvPr id="5" name="Strelica udesno 4"/>
            <p:cNvSpPr/>
            <p:nvPr/>
          </p:nvSpPr>
          <p:spPr>
            <a:xfrm rot="20167170">
              <a:off x="4741735" y="4361582"/>
              <a:ext cx="1512168" cy="504056"/>
            </a:xfrm>
            <a:prstGeom prst="rightArrow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7" name="TekstniOkvir 6"/>
          <p:cNvSpPr txBox="1"/>
          <p:nvPr/>
        </p:nvSpPr>
        <p:spPr>
          <a:xfrm>
            <a:off x="5506695" y="6144080"/>
            <a:ext cx="3254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Postavljanje razlučljivosti zaslona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46351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ic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0174367"/>
              </p:ext>
            </p:extLst>
          </p:nvPr>
        </p:nvGraphicFramePr>
        <p:xfrm>
          <a:off x="1115616" y="1913281"/>
          <a:ext cx="7094512" cy="432758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12168"/>
                <a:gridCol w="2108680"/>
                <a:gridCol w="3473664"/>
              </a:tblGrid>
              <a:tr h="641148">
                <a:tc>
                  <a:txBody>
                    <a:bodyPr/>
                    <a:lstStyle/>
                    <a:p>
                      <a:pPr algn="l"/>
                      <a:r>
                        <a:rPr lang="hr-HR" dirty="0" smtClean="0"/>
                        <a:t>Vrste pisača</a:t>
                      </a:r>
                      <a:endParaRPr lang="hr-HR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dirty="0" smtClean="0"/>
                        <a:t>Izgled</a:t>
                      </a:r>
                      <a:endParaRPr lang="hr-HR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dirty="0" smtClean="0"/>
                        <a:t>Princip rada</a:t>
                      </a:r>
                      <a:endParaRPr lang="hr-H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228811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iglični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hr-HR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dirty="0" smtClean="0"/>
                        <a:t>Iglicama na pokretnoj</a:t>
                      </a:r>
                      <a:r>
                        <a:rPr lang="hr-HR" baseline="0" dirty="0" smtClean="0"/>
                        <a:t> glavi pisača, preko vrpce u boji (najčešće crna), ispisuju tekst i slike niske razlučljivosti</a:t>
                      </a:r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228811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tintni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hr-HR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dirty="0" smtClean="0"/>
                        <a:t>„Prskajući” sitne kapljice tinte,</a:t>
                      </a:r>
                      <a:r>
                        <a:rPr lang="hr-HR" baseline="0" dirty="0" smtClean="0"/>
                        <a:t> i</a:t>
                      </a:r>
                      <a:r>
                        <a:rPr lang="hr-HR" dirty="0" smtClean="0"/>
                        <a:t>spisuju tekst i slike veće razlučljivosti</a:t>
                      </a:r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228811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laserski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hr-HR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dirty="0" smtClean="0"/>
                        <a:t>Prah (toner) pomoću valjka</a:t>
                      </a:r>
                      <a:r>
                        <a:rPr lang="hr-HR" baseline="0" dirty="0" smtClean="0"/>
                        <a:t>  i lasera nanose na papir na kojem ga „zapeku”, te tako ispisuju tekst i slike velike razlučljivosti</a:t>
                      </a:r>
                      <a:endParaRPr lang="hr-H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Ispis slike na pisaču</a:t>
            </a:r>
            <a:endParaRPr lang="hr-HR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933056"/>
            <a:ext cx="1296144" cy="871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641" y="5105790"/>
            <a:ext cx="1152525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8582" y="2636912"/>
            <a:ext cx="1479479" cy="1078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079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P6">
  <a:themeElements>
    <a:clrScheme name="Gomil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Gomil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MP6</Template>
  <TotalTime>280</TotalTime>
  <Words>594</Words>
  <Application>Microsoft Office PowerPoint</Application>
  <PresentationFormat>Prikaz na zaslonu (4:3)</PresentationFormat>
  <Paragraphs>71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13</vt:i4>
      </vt:variant>
    </vt:vector>
  </HeadingPairs>
  <TitlesOfParts>
    <vt:vector size="14" baseType="lpstr">
      <vt:lpstr>MP6</vt:lpstr>
      <vt:lpstr>1.2 Prikaz slika na monitoru i pisaču</vt:lpstr>
      <vt:lpstr>Piknja do piknje - slika</vt:lpstr>
      <vt:lpstr>Crno-bijela slika</vt:lpstr>
      <vt:lpstr>Raster</vt:lpstr>
      <vt:lpstr>Slika u boji</vt:lpstr>
      <vt:lpstr>Razlika CB piksel – piksel u boji</vt:lpstr>
      <vt:lpstr>Dubina boja</vt:lpstr>
      <vt:lpstr>Razlučivost slike i zaslona</vt:lpstr>
      <vt:lpstr>Ispis slike na pisaču</vt:lpstr>
      <vt:lpstr>Razlučivost pisača</vt:lpstr>
      <vt:lpstr>Raster</vt:lpstr>
      <vt:lpstr>Ključni pojmovi</vt:lpstr>
      <vt:lpstr>Pitanja za ponavljanje</vt:lpstr>
    </vt:vector>
  </TitlesOfParts>
  <Company>Zrinus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Prikaz slike na monitoru i pisaču</dc:title>
  <dc:creator>Stanko Leko</dc:creator>
  <cp:lastModifiedBy>profesor</cp:lastModifiedBy>
  <cp:revision>31</cp:revision>
  <dcterms:created xsi:type="dcterms:W3CDTF">2013-11-21T23:56:38Z</dcterms:created>
  <dcterms:modified xsi:type="dcterms:W3CDTF">2017-10-05T11:28:46Z</dcterms:modified>
</cp:coreProperties>
</file>