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7" r:id="rId1"/>
  </p:sldMasterIdLst>
  <p:notesMasterIdLst>
    <p:notesMasterId r:id="rId22"/>
  </p:notesMasterIdLst>
  <p:sldIdLst>
    <p:sldId id="257" r:id="rId2"/>
    <p:sldId id="307" r:id="rId3"/>
    <p:sldId id="308" r:id="rId4"/>
    <p:sldId id="309" r:id="rId5"/>
    <p:sldId id="311" r:id="rId6"/>
    <p:sldId id="312" r:id="rId7"/>
    <p:sldId id="320" r:id="rId8"/>
    <p:sldId id="313" r:id="rId9"/>
    <p:sldId id="319" r:id="rId10"/>
    <p:sldId id="314" r:id="rId11"/>
    <p:sldId id="318" r:id="rId12"/>
    <p:sldId id="315" r:id="rId13"/>
    <p:sldId id="324" r:id="rId14"/>
    <p:sldId id="321" r:id="rId15"/>
    <p:sldId id="322" r:id="rId16"/>
    <p:sldId id="323" r:id="rId17"/>
    <p:sldId id="325" r:id="rId18"/>
    <p:sldId id="317" r:id="rId19"/>
    <p:sldId id="326" r:id="rId20"/>
    <p:sldId id="316" r:id="rId2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5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80" d="100"/>
          <a:sy n="80" d="100"/>
        </p:scale>
        <p:origin x="114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DB0FC-FD3C-47B0-9EC9-50393F4AC3D3}" type="datetimeFigureOut">
              <a:rPr lang="hr-HR" smtClean="0"/>
              <a:pPr/>
              <a:t>30.9.2019.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06476-C876-44F5-A08D-3BB404EB107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0034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0428" y="1412776"/>
            <a:ext cx="7344816" cy="2520000"/>
          </a:xfrm>
          <a:solidFill>
            <a:schemeClr val="accent4">
              <a:lumMod val="50000"/>
            </a:schemeClr>
          </a:solidFill>
        </p:spPr>
        <p:txBody>
          <a:bodyPr anchor="b"/>
          <a:lstStyle>
            <a:lvl1pPr>
              <a:defRPr sz="660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043608" y="4522440"/>
            <a:ext cx="7344816" cy="1332000"/>
          </a:xfrm>
          <a:solidFill>
            <a:schemeClr val="accent5">
              <a:lumMod val="60000"/>
              <a:lumOff val="40000"/>
            </a:schemeClr>
          </a:solidFill>
        </p:spPr>
        <p:txBody>
          <a:bodyPr anchor="t">
            <a:no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dirty="0"/>
              <a:t>Kliknite da biste uredili stil podnaslova matrice</a:t>
            </a:r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381328"/>
            <a:ext cx="540000" cy="3780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63312" y="6474578"/>
            <a:ext cx="2438399" cy="36576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0105" y="6474578"/>
            <a:ext cx="2367281" cy="365760"/>
          </a:xfrm>
          <a:prstGeom prst="rect">
            <a:avLst/>
          </a:prstGeom>
        </p:spPr>
        <p:txBody>
          <a:bodyPr/>
          <a:lstStyle/>
          <a:p>
            <a:r>
              <a:rPr lang="de-DE"/>
              <a:t>1.1. Sklopovlje (hardware) – von Neuman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k 9"/>
          <p:cNvSpPr/>
          <p:nvPr userDrawn="1"/>
        </p:nvSpPr>
        <p:spPr>
          <a:xfrm>
            <a:off x="935596" y="6489384"/>
            <a:ext cx="8208404" cy="396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766" y="236358"/>
            <a:ext cx="8015347" cy="1080000"/>
          </a:xfrm>
        </p:spPr>
        <p:txBody>
          <a:bodyPr/>
          <a:lstStyle/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5596" y="1484783"/>
            <a:ext cx="7992888" cy="495688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hr-HR" dirty="0"/>
              <a:t>Kliknite da biste uredili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4907" y="6516710"/>
            <a:ext cx="350207" cy="341290"/>
          </a:xfrm>
          <a:ln>
            <a:noFill/>
          </a:ln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E5F53288-D357-4E6F-8666-F04D8D3A031A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5868144" y="6525341"/>
            <a:ext cx="2438399" cy="360000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endParaRPr lang="hr-HR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5596" y="6489384"/>
            <a:ext cx="4932548" cy="395959"/>
          </a:xfrm>
          <a:prstGeom prst="rect">
            <a:avLst/>
          </a:prstGeom>
        </p:spPr>
        <p:txBody>
          <a:bodyPr anchor="ctr"/>
          <a:lstStyle>
            <a:lvl1pPr algn="l">
              <a:defRPr sz="1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de-DE"/>
              <a:t>1.1. Sklopovlje (hardware) – von Neuman</a:t>
            </a:r>
            <a:endParaRPr lang="hr-HR" dirty="0"/>
          </a:p>
        </p:txBody>
      </p:sp>
      <p:sp>
        <p:nvSpPr>
          <p:cNvPr id="9" name="Pravokutnik 8"/>
          <p:cNvSpPr/>
          <p:nvPr userDrawn="1"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1" name="Slika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" y="6281543"/>
            <a:ext cx="725449" cy="50781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5597" cy="6885341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85" y="6335757"/>
            <a:ext cx="648000" cy="453601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 userDrawn="1"/>
        </p:nvSpPr>
        <p:spPr>
          <a:xfrm>
            <a:off x="864096" y="6381328"/>
            <a:ext cx="8279904" cy="49615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05" y="4581128"/>
            <a:ext cx="7659687" cy="1600448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5" y="2348880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84178" y="6446523"/>
            <a:ext cx="2438399" cy="365760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0105" y="6474578"/>
            <a:ext cx="4704073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1.1. Sklopovlje (hardware) – von Neuman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F53288-D357-4E6F-8666-F04D8D3A031A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8" name="Pravokutnik 7"/>
          <p:cNvSpPr/>
          <p:nvPr userDrawn="1"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" name="Slik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5597" cy="6885341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70" y="6345312"/>
            <a:ext cx="617142" cy="4320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05" y="277022"/>
            <a:ext cx="7989518" cy="790840"/>
          </a:xfrm>
        </p:spPr>
        <p:txBody>
          <a:bodyPr/>
          <a:lstStyle/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6201" y="1552464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2023" y="1552464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5868144" y="6525342"/>
            <a:ext cx="2438399" cy="332657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4">
                    <a:lumMod val="75000"/>
                  </a:schemeClr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endParaRPr lang="hr-HR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5596" y="6525343"/>
            <a:ext cx="4144373" cy="332657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4">
                    <a:lumMod val="75000"/>
                  </a:schemeClr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de-DE"/>
              <a:t>1.1. Sklopovlje (hardware) – von Neuman</a:t>
            </a:r>
            <a:endParaRPr lang="hr-HR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489" y="192206"/>
            <a:ext cx="7989518" cy="790840"/>
          </a:xfrm>
        </p:spPr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5" y="1525560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5" y="2165322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2407" y="1505744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2407" y="219583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 userDrawn="1"/>
        </p:nvSpPr>
        <p:spPr>
          <a:xfrm>
            <a:off x="935596" y="6489384"/>
            <a:ext cx="8208404" cy="396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734001" y="6519624"/>
            <a:ext cx="2438399" cy="36576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80105" y="6489384"/>
            <a:ext cx="4853896" cy="396000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de-DE"/>
              <a:t>1.1. Sklopovlje (hardware) – von Neuman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F53288-D357-4E6F-8666-F04D8D3A031A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6" name="Pravokutnik 5"/>
          <p:cNvSpPr/>
          <p:nvPr userDrawn="1"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9" name="Slik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" y="6281543"/>
            <a:ext cx="725449" cy="507815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5597" cy="6885341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8" y="6384981"/>
            <a:ext cx="617143" cy="4320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263312" y="6474578"/>
            <a:ext cx="2438399" cy="36576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80105" y="6474578"/>
            <a:ext cx="2367281" cy="365760"/>
          </a:xfrm>
          <a:prstGeom prst="rect">
            <a:avLst/>
          </a:prstGeom>
        </p:spPr>
        <p:txBody>
          <a:bodyPr/>
          <a:lstStyle/>
          <a:p>
            <a:r>
              <a:rPr lang="de-DE"/>
              <a:t>1.1. Sklopovlje (hardware) – von Neuman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61817" y="188640"/>
            <a:ext cx="7772400" cy="4942840"/>
          </a:xfrm>
        </p:spPr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057" y="5501374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77057" y="163372"/>
            <a:ext cx="8156448" cy="52257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Pritisnite ikonu za dodavanje slike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057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3263312" y="6474578"/>
            <a:ext cx="2438399" cy="36576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880105" y="6474578"/>
            <a:ext cx="2367281" cy="365760"/>
          </a:xfrm>
          <a:prstGeom prst="rect">
            <a:avLst/>
          </a:prstGeom>
        </p:spPr>
        <p:txBody>
          <a:bodyPr/>
          <a:lstStyle/>
          <a:p>
            <a:r>
              <a:rPr lang="de-DE"/>
              <a:t>1.1. Sklopovlje (hardware) – von Neuman</a:t>
            </a:r>
            <a:endParaRPr lang="hr-HR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63312" y="6474578"/>
            <a:ext cx="2438399" cy="36576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0105" y="6474578"/>
            <a:ext cx="2367281" cy="365760"/>
          </a:xfrm>
          <a:prstGeom prst="rect">
            <a:avLst/>
          </a:prstGeom>
        </p:spPr>
        <p:txBody>
          <a:bodyPr/>
          <a:lstStyle/>
          <a:p>
            <a:r>
              <a:rPr lang="de-DE"/>
              <a:t>1.1. Sklopovlje (hardware) – von Neuman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70037" y="19970"/>
            <a:ext cx="773963" cy="1009592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021"/>
            <a:ext cx="792088" cy="1008727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935596" y="1484784"/>
            <a:ext cx="7992888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8574907" y="6525343"/>
            <a:ext cx="350207" cy="28618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5F53288-D357-4E6F-8666-F04D8D3A031A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935596" y="269337"/>
            <a:ext cx="7989518" cy="790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dirty="0"/>
              <a:t>Uredite stil naslova matrice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5868144" y="6525342"/>
            <a:ext cx="2438399" cy="332657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r-HR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5596" y="6525343"/>
            <a:ext cx="4144373" cy="332657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/>
              <a:t>1.1. Sklopovlje (hardware) – von Neuman</a:t>
            </a:r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4" r:id="rId6"/>
    <p:sldLayoutId id="2147483765" r:id="rId7"/>
    <p:sldLayoutId id="2147483766" r:id="rId8"/>
    <p:sldLayoutId id="2147483767" r:id="rId9"/>
    <p:sldLayoutId id="2147483768" r:id="rId10"/>
  </p:sldLayoutIdLst>
  <p:transition spd="slow">
    <p:split orient="vert"/>
  </p:transition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1"/>
          </a:solidFill>
          <a:effectLst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ysClr val="windowText" lastClr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200" kern="1200">
          <a:solidFill>
            <a:sysClr val="windowText" lastClr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ysClr val="windowText" lastClr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ysClr val="windowText" lastClr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ysClr val="windowText" lastClr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hr-HR" dirty="0"/>
              <a:t>1. RAČUNALNI SUSTAV</a:t>
            </a:r>
            <a:r>
              <a:rPr lang="de-DE" dirty="0"/>
              <a:t> </a:t>
            </a:r>
            <a:endParaRPr lang="hr-HR" b="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043608" y="4283204"/>
            <a:ext cx="7344816" cy="1378044"/>
          </a:xfrm>
        </p:spPr>
        <p:txBody>
          <a:bodyPr anchor="ctr"/>
          <a:lstStyle/>
          <a:p>
            <a:r>
              <a:rPr lang="de-DE" sz="3600" dirty="0"/>
              <a:t>1.1</a:t>
            </a:r>
            <a:r>
              <a:rPr lang="hr-HR" sz="3600" dirty="0"/>
              <a:t>.</a:t>
            </a:r>
            <a:r>
              <a:rPr lang="de-DE" sz="3600" dirty="0"/>
              <a:t> </a:t>
            </a:r>
            <a:r>
              <a:rPr lang="de-DE" sz="3600" dirty="0" err="1"/>
              <a:t>Sklopovlje</a:t>
            </a:r>
            <a:r>
              <a:rPr lang="de-DE" sz="3600" dirty="0"/>
              <a:t> (</a:t>
            </a:r>
            <a:r>
              <a:rPr lang="de-DE" sz="3600" i="1" dirty="0" err="1"/>
              <a:t>hardware</a:t>
            </a:r>
            <a:r>
              <a:rPr lang="de-DE" sz="3600" dirty="0"/>
              <a:t>) – von </a:t>
            </a:r>
            <a:r>
              <a:rPr lang="de-DE" sz="3600" dirty="0" err="1"/>
              <a:t>Neuman</a:t>
            </a:r>
            <a:endParaRPr lang="hr-HR" sz="3400" dirty="0"/>
          </a:p>
        </p:txBody>
      </p:sp>
    </p:spTree>
    <p:extLst>
      <p:ext uri="{BB962C8B-B14F-4D97-AF65-F5344CB8AC3E}">
        <p14:creationId xmlns:p14="http://schemas.microsoft.com/office/powerpoint/2010/main" val="3158810633"/>
      </p:ext>
    </p:extLst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REGISTRI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35596" y="1844824"/>
            <a:ext cx="7992888" cy="4596842"/>
          </a:xfrm>
        </p:spPr>
        <p:txBody>
          <a:bodyPr/>
          <a:lstStyle/>
          <a:p>
            <a:r>
              <a:rPr lang="hr-HR" b="1" dirty="0"/>
              <a:t>Registri </a:t>
            </a:r>
            <a:r>
              <a:rPr lang="hr-HR" dirty="0"/>
              <a:t>su vrlo brze, male </a:t>
            </a:r>
            <a:r>
              <a:rPr lang="hr-HR" b="1" i="1" dirty="0"/>
              <a:t>memorije</a:t>
            </a:r>
            <a:r>
              <a:rPr lang="hr-HR" dirty="0"/>
              <a:t> koje su na raspolaganju procesoru. </a:t>
            </a:r>
          </a:p>
          <a:p>
            <a:r>
              <a:rPr lang="hr-HR" b="1" dirty="0"/>
              <a:t>Registri</a:t>
            </a:r>
            <a:r>
              <a:rPr lang="hr-HR" dirty="0"/>
              <a:t> se nalaze unutar </a:t>
            </a:r>
            <a:r>
              <a:rPr lang="hr-HR" b="1" dirty="0"/>
              <a:t>procesora</a:t>
            </a:r>
            <a:r>
              <a:rPr lang="hr-HR" dirty="0"/>
              <a:t> te sadrže podatke koje procesor trenutno obrađuje. </a:t>
            </a:r>
          </a:p>
          <a:p>
            <a:r>
              <a:rPr lang="hr-HR" dirty="0"/>
              <a:t>S obzirom na to da ih procesor čuva samo za svoje potrebe, korisnicima registri nisu vidljivi ni dostupni. </a:t>
            </a:r>
          </a:p>
          <a:p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de-DE"/>
              <a:t>1.1. Sklopovlje (hardware) – von Neuman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98473776"/>
      </p:ext>
    </p:extLst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e-DE"/>
              <a:t>1.1. Sklopovlje (hardware) – von Neuman</a:t>
            </a: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48"/>
          <a:stretch/>
        </p:blipFill>
        <p:spPr>
          <a:xfrm>
            <a:off x="2249488" y="1195555"/>
            <a:ext cx="5616624" cy="5293829"/>
          </a:xfrm>
          <a:prstGeom prst="rect">
            <a:avLst/>
          </a:prstGeom>
        </p:spPr>
      </p:pic>
      <p:sp>
        <p:nvSpPr>
          <p:cNvPr id="7" name="Naslov 1"/>
          <p:cNvSpPr txBox="1">
            <a:spLocks/>
          </p:cNvSpPr>
          <p:nvPr/>
        </p:nvSpPr>
        <p:spPr>
          <a:xfrm>
            <a:off x="971600" y="332656"/>
            <a:ext cx="8172400" cy="67236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r-HR" dirty="0"/>
              <a:t>ULAZNI I IZLAZNI UREĐAJI </a:t>
            </a:r>
          </a:p>
        </p:txBody>
      </p:sp>
    </p:spTree>
    <p:extLst>
      <p:ext uri="{BB962C8B-B14F-4D97-AF65-F5344CB8AC3E}">
        <p14:creationId xmlns:p14="http://schemas.microsoft.com/office/powerpoint/2010/main" val="1337803327"/>
      </p:ext>
    </p:extLst>
  </p:cSld>
  <p:clrMapOvr>
    <a:masterClrMapping/>
  </p:clrMapOvr>
  <p:transition spd="slow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09766" y="236358"/>
            <a:ext cx="7910705" cy="1080000"/>
          </a:xfrm>
        </p:spPr>
        <p:txBody>
          <a:bodyPr/>
          <a:lstStyle/>
          <a:p>
            <a:r>
              <a:rPr lang="hr-HR" dirty="0"/>
              <a:t>ULAZNI UREĐAJI 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420888"/>
            <a:ext cx="6912768" cy="3976287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27584" y="1628799"/>
            <a:ext cx="8424936" cy="4860585"/>
          </a:xfrm>
        </p:spPr>
        <p:txBody>
          <a:bodyPr>
            <a:normAutofit/>
          </a:bodyPr>
          <a:lstStyle/>
          <a:p>
            <a:r>
              <a:rPr lang="hr-HR" b="1" dirty="0"/>
              <a:t>Ulazni uređaji </a:t>
            </a:r>
            <a:r>
              <a:rPr lang="hr-HR" dirty="0"/>
              <a:t>pretvaraju podatke iz okoline (zvuk, slika) u digitalni oblik.</a:t>
            </a:r>
            <a:br>
              <a:rPr lang="hr-HR" dirty="0"/>
            </a:b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de-DE"/>
              <a:t>1.1. Sklopovlje (hardware) – von Neuman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67497986"/>
      </p:ext>
    </p:extLst>
  </p:cSld>
  <p:clrMapOvr>
    <a:masterClrMapping/>
  </p:clrMapOvr>
  <p:transition spd="slow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35596" y="764705"/>
            <a:ext cx="8316924" cy="5676962"/>
          </a:xfrm>
        </p:spPr>
        <p:txBody>
          <a:bodyPr/>
          <a:lstStyle/>
          <a:p>
            <a:r>
              <a:rPr lang="hr-HR" b="1" dirty="0"/>
              <a:t>Senzori</a:t>
            </a:r>
            <a:r>
              <a:rPr lang="hr-HR" dirty="0"/>
              <a:t> automatizirano očitavaju </a:t>
            </a:r>
            <a:r>
              <a:rPr lang="hr-HR" i="1" dirty="0"/>
              <a:t>fizikalne veličine iz stvarnoga svijeta </a:t>
            </a:r>
            <a:r>
              <a:rPr lang="hr-HR" dirty="0"/>
              <a:t>i šalju takve podatke računalu. Računalo tada obrađuje primljeni ulazni podatak.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de-DE"/>
              <a:t>1.1. Sklopovlje (hardware) – von Neuman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790" y="2276872"/>
            <a:ext cx="4824536" cy="340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050310"/>
      </p:ext>
    </p:extLst>
  </p:cSld>
  <p:clrMapOvr>
    <a:masterClrMapping/>
  </p:clrMapOvr>
  <p:transition spd="slow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09766" y="236358"/>
            <a:ext cx="8015347" cy="1248426"/>
          </a:xfrm>
        </p:spPr>
        <p:txBody>
          <a:bodyPr/>
          <a:lstStyle/>
          <a:p>
            <a:r>
              <a:rPr lang="hr-HR" dirty="0"/>
              <a:t>IZLAZNI UREĐAJI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35596" y="1532502"/>
            <a:ext cx="8208404" cy="4909164"/>
          </a:xfrm>
        </p:spPr>
        <p:txBody>
          <a:bodyPr/>
          <a:lstStyle/>
          <a:p>
            <a:r>
              <a:rPr lang="hr-HR" b="1" dirty="0"/>
              <a:t>Izlazni </a:t>
            </a:r>
            <a:r>
              <a:rPr lang="hr-HR" dirty="0"/>
              <a:t>uređaji</a:t>
            </a:r>
            <a:r>
              <a:rPr lang="hr-HR" b="1" dirty="0"/>
              <a:t> </a:t>
            </a:r>
            <a:r>
              <a:rPr lang="hr-HR" dirty="0"/>
              <a:t>omogućuju računalu da pošalje podatke u vanjski svijet najčešće da ih prikaže ljudima, prilagođene osjetilima vida, sluha. </a:t>
            </a:r>
          </a:p>
          <a:p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de-DE"/>
              <a:t>1.1. Sklopovlje (hardware) – von Neuman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490" y="2907250"/>
            <a:ext cx="5544616" cy="353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753049"/>
      </p:ext>
    </p:extLst>
  </p:cSld>
  <p:clrMapOvr>
    <a:masterClrMapping/>
  </p:clrMapOvr>
  <p:transition spd="slow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SABIRNICE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35596" y="1988840"/>
            <a:ext cx="8208404" cy="4452826"/>
          </a:xfrm>
        </p:spPr>
        <p:txBody>
          <a:bodyPr/>
          <a:lstStyle/>
          <a:p>
            <a:r>
              <a:rPr lang="hr-HR" b="1" dirty="0"/>
              <a:t>sabirnice </a:t>
            </a:r>
            <a:r>
              <a:rPr lang="hr-HR" dirty="0"/>
              <a:t>(</a:t>
            </a:r>
            <a:r>
              <a:rPr lang="hr-HR" i="1" dirty="0"/>
              <a:t>bus</a:t>
            </a:r>
            <a:r>
              <a:rPr lang="hr-HR" dirty="0"/>
              <a:t>), služe za prijenos podataka između sklopovlja i procesora unutar računala. 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de-DE"/>
              <a:t>1.1. Sklopovlje (hardware) – von Neuman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76113066"/>
      </p:ext>
    </p:extLst>
  </p:cSld>
  <p:clrMapOvr>
    <a:masterClrMapping/>
  </p:clrMapOvr>
  <p:transition spd="slow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USB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51076" y="1418146"/>
            <a:ext cx="8316924" cy="5077590"/>
          </a:xfrm>
        </p:spPr>
        <p:txBody>
          <a:bodyPr/>
          <a:lstStyle/>
          <a:p>
            <a:r>
              <a:rPr lang="hr-HR" b="1" dirty="0"/>
              <a:t>USB </a:t>
            </a:r>
            <a:r>
              <a:rPr lang="hr-HR" dirty="0"/>
              <a:t>(</a:t>
            </a:r>
            <a:r>
              <a:rPr lang="hr-HR" dirty="0" err="1"/>
              <a:t>eng</a:t>
            </a:r>
            <a:r>
              <a:rPr lang="hr-HR" dirty="0"/>
              <a:t>. </a:t>
            </a:r>
            <a:r>
              <a:rPr lang="hr-HR" b="1" i="1" dirty="0" err="1"/>
              <a:t>U</a:t>
            </a:r>
            <a:r>
              <a:rPr lang="hr-HR" i="1" dirty="0" err="1"/>
              <a:t>niversal</a:t>
            </a:r>
            <a:r>
              <a:rPr lang="hr-HR" i="1" dirty="0"/>
              <a:t> </a:t>
            </a:r>
            <a:r>
              <a:rPr lang="hr-HR" b="1" i="1" dirty="0" err="1"/>
              <a:t>S</a:t>
            </a:r>
            <a:r>
              <a:rPr lang="hr-HR" i="1" dirty="0" err="1"/>
              <a:t>erial</a:t>
            </a:r>
            <a:r>
              <a:rPr lang="hr-HR" i="1" dirty="0"/>
              <a:t> </a:t>
            </a:r>
            <a:r>
              <a:rPr lang="hr-HR" b="1" i="1" dirty="0"/>
              <a:t>B</a:t>
            </a:r>
            <a:r>
              <a:rPr lang="hr-HR" i="1" dirty="0"/>
              <a:t>us</a:t>
            </a:r>
            <a:r>
              <a:rPr lang="hr-HR" dirty="0"/>
              <a:t>) je vrsta prijenosa koja je zamijenila veliki dio nekada popularnih </a:t>
            </a:r>
            <a:r>
              <a:rPr lang="hr-HR" i="1" dirty="0"/>
              <a:t>paralelnih </a:t>
            </a:r>
            <a:r>
              <a:rPr lang="hr-HR" dirty="0"/>
              <a:t>i </a:t>
            </a:r>
            <a:r>
              <a:rPr lang="hr-HR" i="1" dirty="0"/>
              <a:t>serijskih </a:t>
            </a:r>
            <a:r>
              <a:rPr lang="hr-HR" dirty="0"/>
              <a:t>prijenosa.</a:t>
            </a:r>
          </a:p>
          <a:p>
            <a:r>
              <a:rPr lang="hr-HR" dirty="0"/>
              <a:t>USB koriste mnogi uređaji (npr. tipkovnice, miševi, mobiteli, pisači, tableti, memorijski USB štapići, određene vrste memorijskih diskova itd.). </a:t>
            </a:r>
          </a:p>
          <a:p>
            <a:pPr marL="114300" indent="0">
              <a:buNone/>
            </a:pPr>
            <a:endParaRPr lang="hr-HR" dirty="0"/>
          </a:p>
          <a:p>
            <a:pPr marL="114300" indent="0">
              <a:buNone/>
            </a:pPr>
            <a:r>
              <a:rPr lang="hr-HR" dirty="0"/>
              <a:t>Postoji nekoliko vrsta USB priključaka: </a:t>
            </a:r>
          </a:p>
          <a:p>
            <a:r>
              <a:rPr lang="hr-HR" dirty="0" err="1"/>
              <a:t>Type</a:t>
            </a:r>
            <a:r>
              <a:rPr lang="hr-HR" dirty="0"/>
              <a:t> A, </a:t>
            </a:r>
          </a:p>
          <a:p>
            <a:r>
              <a:rPr lang="hr-HR" dirty="0" err="1"/>
              <a:t>Type</a:t>
            </a:r>
            <a:r>
              <a:rPr lang="hr-HR" dirty="0"/>
              <a:t> B, </a:t>
            </a:r>
          </a:p>
          <a:p>
            <a:r>
              <a:rPr lang="hr-HR" dirty="0"/>
              <a:t>Mini A, </a:t>
            </a:r>
          </a:p>
          <a:p>
            <a:r>
              <a:rPr lang="hr-HR" dirty="0"/>
              <a:t>Mini B, Micro B, </a:t>
            </a:r>
            <a:r>
              <a:rPr lang="hr-HR" dirty="0" err="1"/>
              <a:t>Type</a:t>
            </a:r>
            <a:r>
              <a:rPr lang="hr-HR" dirty="0"/>
              <a:t> C, itd. 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de-DE"/>
              <a:t>1.1. Sklopovlje (hardware) – von Neuman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20534000"/>
      </p:ext>
    </p:extLst>
  </p:cSld>
  <p:clrMapOvr>
    <a:masterClrMapping/>
  </p:clrMapOvr>
  <p:transition spd="slow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e-DE"/>
              <a:t>1.1. Sklopovlje (hardware) – von Neuman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92696"/>
            <a:ext cx="804238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837781"/>
      </p:ext>
    </p:extLst>
  </p:cSld>
  <p:clrMapOvr>
    <a:masterClrMapping/>
  </p:clrMapOvr>
  <p:transition spd="slow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09766" y="236358"/>
            <a:ext cx="8015347" cy="816379"/>
          </a:xfrm>
        </p:spPr>
        <p:txBody>
          <a:bodyPr/>
          <a:lstStyle/>
          <a:p>
            <a:r>
              <a:rPr lang="hr-HR" dirty="0"/>
              <a:t>SAŽETAK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27584" y="1484784"/>
            <a:ext cx="8424936" cy="4956882"/>
          </a:xfrm>
        </p:spPr>
        <p:txBody>
          <a:bodyPr>
            <a:noAutofit/>
          </a:bodyPr>
          <a:lstStyle/>
          <a:p>
            <a:r>
              <a:rPr lang="hr-HR" sz="2200" b="1" dirty="0"/>
              <a:t>Hardver (sklopovlje) </a:t>
            </a:r>
            <a:r>
              <a:rPr lang="hr-HR" sz="2200" dirty="0"/>
              <a:t>je naziv za sve vidljive dijelove računala koje možemo fizički opipati. </a:t>
            </a:r>
          </a:p>
          <a:p>
            <a:r>
              <a:rPr lang="hr-HR" sz="2200" dirty="0"/>
              <a:t>Prema </a:t>
            </a:r>
            <a:r>
              <a:rPr lang="hr-HR" sz="2200" b="1" dirty="0"/>
              <a:t>von </a:t>
            </a:r>
            <a:r>
              <a:rPr lang="hr-HR" sz="2200" b="1" dirty="0" err="1"/>
              <a:t>Neumannovoj</a:t>
            </a:r>
            <a:r>
              <a:rPr lang="hr-HR" sz="2200" b="1" dirty="0"/>
              <a:t> arhitekturi</a:t>
            </a:r>
            <a:r>
              <a:rPr lang="hr-HR" sz="2200" dirty="0"/>
              <a:t>, računalo se sastoji od memorije, procesora (CPU), te ulaznih i izlaznih jedinica.</a:t>
            </a:r>
          </a:p>
          <a:p>
            <a:r>
              <a:rPr lang="hr-HR" sz="2200" b="1" dirty="0"/>
              <a:t>Procesor </a:t>
            </a:r>
            <a:r>
              <a:rPr lang="hr-HR" sz="2200" dirty="0"/>
              <a:t>se sastoji od upravljačke jedinice, aritmetičko-logičke jedinice i registara. </a:t>
            </a:r>
          </a:p>
          <a:p>
            <a:r>
              <a:rPr lang="hr-HR" sz="2200" b="1" dirty="0"/>
              <a:t>RAM </a:t>
            </a:r>
            <a:r>
              <a:rPr lang="hr-HR" sz="2200" dirty="0"/>
              <a:t>memoriju koristi CPU; na RAM ne možemo </a:t>
            </a:r>
            <a:r>
              <a:rPr lang="hr-HR" sz="2200" b="1" dirty="0"/>
              <a:t>trajno </a:t>
            </a:r>
            <a:r>
              <a:rPr lang="hr-HR" sz="2200" dirty="0"/>
              <a:t>pohranjivati svoje osobne podatke poput glazbe, videozapisa, dokumenata. </a:t>
            </a:r>
          </a:p>
          <a:p>
            <a:r>
              <a:rPr lang="hr-HR" sz="2200" b="1" dirty="0"/>
              <a:t>Memorijske registre </a:t>
            </a:r>
            <a:r>
              <a:rPr lang="hr-HR" sz="2200" dirty="0"/>
              <a:t>također koristi </a:t>
            </a:r>
            <a:r>
              <a:rPr lang="hr-HR" sz="2200" i="1" dirty="0"/>
              <a:t>procesor</a:t>
            </a:r>
            <a:r>
              <a:rPr lang="hr-HR" sz="2200" dirty="0"/>
              <a:t>. Njih ne samo da ne možemo koristiti za pohranu podataka, već ih ne možemo ni vidjeti jer su ugrađeni u procesor. 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de-DE"/>
              <a:t>1.1. Sklopovlje (hardware) – von Neuman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99009594"/>
      </p:ext>
    </p:extLst>
  </p:cSld>
  <p:clrMapOvr>
    <a:masterClrMapping/>
  </p:clrMapOvr>
  <p:transition spd="slow"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400" dirty="0"/>
              <a:t>SAŽETAK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35596" y="1484783"/>
            <a:ext cx="8208404" cy="4956883"/>
          </a:xfrm>
        </p:spPr>
        <p:txBody>
          <a:bodyPr/>
          <a:lstStyle/>
          <a:p>
            <a:r>
              <a:rPr lang="hr-HR" dirty="0"/>
              <a:t>Za procesor su važni </a:t>
            </a:r>
            <a:r>
              <a:rPr lang="hr-HR" b="1" dirty="0"/>
              <a:t>brzina i broj jezgri te vrsta </a:t>
            </a:r>
            <a:r>
              <a:rPr lang="hr-HR" b="1" i="1" dirty="0" err="1"/>
              <a:t>socketa</a:t>
            </a:r>
            <a:r>
              <a:rPr lang="hr-HR" b="1" i="1" dirty="0"/>
              <a:t> </a:t>
            </a:r>
            <a:r>
              <a:rPr lang="hr-HR" dirty="0"/>
              <a:t>koji se koristi. </a:t>
            </a:r>
          </a:p>
          <a:p>
            <a:r>
              <a:rPr lang="hr-HR" b="1" dirty="0"/>
              <a:t>Ulazni uređaji </a:t>
            </a:r>
            <a:r>
              <a:rPr lang="hr-HR" dirty="0"/>
              <a:t>su npr. tipkovnica, miš, mikrofon, kamera. </a:t>
            </a:r>
          </a:p>
          <a:p>
            <a:r>
              <a:rPr lang="hr-HR" b="1" dirty="0"/>
              <a:t>Izlazni uređaji </a:t>
            </a:r>
            <a:r>
              <a:rPr lang="hr-HR" dirty="0"/>
              <a:t>su npr. monitor, zvučnik, projektor, pisač. </a:t>
            </a:r>
          </a:p>
          <a:p>
            <a:r>
              <a:rPr lang="hr-HR" b="1" dirty="0"/>
              <a:t>Senzori </a:t>
            </a:r>
            <a:r>
              <a:rPr lang="hr-HR" dirty="0"/>
              <a:t>su uređaji koji prikupljaju podatke iz stvarnoga svijeta i šalju ih u računalo. </a:t>
            </a:r>
          </a:p>
          <a:p>
            <a:r>
              <a:rPr lang="hr-HR" b="1" dirty="0"/>
              <a:t>Sabirnice </a:t>
            </a:r>
            <a:r>
              <a:rPr lang="hr-HR" dirty="0"/>
              <a:t>omogućuju kruženje podataka unutar računala od komponente do komponente. </a:t>
            </a:r>
          </a:p>
          <a:p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de-DE"/>
              <a:t>1.1. Sklopovlje (hardware) – von Neuman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03156390"/>
      </p:ext>
    </p:extLst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09766" y="236358"/>
            <a:ext cx="8015347" cy="1464450"/>
          </a:xfrm>
        </p:spPr>
        <p:txBody>
          <a:bodyPr/>
          <a:lstStyle/>
          <a:p>
            <a:r>
              <a:rPr lang="hr-HR" dirty="0"/>
              <a:t>STROJNA OPREMA ILI SKLOPOVLJE</a:t>
            </a:r>
            <a:endParaRPr lang="hr-HR" sz="40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23591" r="3828" b="7341"/>
          <a:stretch/>
        </p:blipFill>
        <p:spPr>
          <a:xfrm>
            <a:off x="5436096" y="2994077"/>
            <a:ext cx="3096344" cy="3333268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07604" y="2060849"/>
            <a:ext cx="7992888" cy="410445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hr-HR" b="1" dirty="0"/>
              <a:t>Strojna oprema </a:t>
            </a:r>
            <a:r>
              <a:rPr lang="hr-HR" dirty="0"/>
              <a:t>ili </a:t>
            </a:r>
            <a:r>
              <a:rPr lang="hr-HR" b="1" dirty="0"/>
              <a:t>sklopovlje </a:t>
            </a:r>
            <a:r>
              <a:rPr lang="hr-HR" dirty="0"/>
              <a:t>(</a:t>
            </a:r>
            <a:r>
              <a:rPr lang="hr-HR" b="1" i="1" dirty="0"/>
              <a:t>hardware</a:t>
            </a:r>
            <a:r>
              <a:rPr lang="hr-HR" i="1" dirty="0"/>
              <a:t>) </a:t>
            </a:r>
            <a:r>
              <a:rPr lang="hr-HR" dirty="0"/>
              <a:t>naziv je za sve vidljive dijelove računala koje možemo fizički opipati: </a:t>
            </a:r>
          </a:p>
          <a:p>
            <a:r>
              <a:rPr lang="hr-HR" dirty="0"/>
              <a:t>kućište, </a:t>
            </a:r>
          </a:p>
          <a:p>
            <a:r>
              <a:rPr lang="hr-HR" dirty="0"/>
              <a:t>memoriju, </a:t>
            </a:r>
          </a:p>
          <a:p>
            <a:r>
              <a:rPr lang="hr-HR" dirty="0"/>
              <a:t>monitor, </a:t>
            </a:r>
          </a:p>
          <a:p>
            <a:r>
              <a:rPr lang="hr-HR" dirty="0"/>
              <a:t>procesor, </a:t>
            </a:r>
          </a:p>
          <a:p>
            <a:r>
              <a:rPr lang="hr-HR" dirty="0"/>
              <a:t>tipkovnicu, </a:t>
            </a:r>
          </a:p>
          <a:p>
            <a:r>
              <a:rPr lang="hr-HR" dirty="0"/>
              <a:t>matičnu ploču itd. </a:t>
            </a:r>
            <a:endParaRPr lang="hr-HR" sz="2800" dirty="0"/>
          </a:p>
        </p:txBody>
      </p:sp>
      <p:sp>
        <p:nvSpPr>
          <p:cNvPr id="7" name="Rezervirano mjesto podnožja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de-DE"/>
              <a:t>1.1. Sklopovlje (hardware) – von Neuman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03911997"/>
      </p:ext>
    </p:extLst>
  </p:cSld>
  <p:clrMapOvr>
    <a:masterClrMapping/>
  </p:clrMapOvr>
  <p:transition spd="slow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PONAVLJANJE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35596" y="1700808"/>
            <a:ext cx="8316924" cy="4740858"/>
          </a:xfrm>
        </p:spPr>
        <p:txBody>
          <a:bodyPr>
            <a:norm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hr-HR" dirty="0"/>
              <a:t>Zašto nam je važna von </a:t>
            </a:r>
            <a:r>
              <a:rPr lang="hr-HR" dirty="0" err="1"/>
              <a:t>Neumannova</a:t>
            </a:r>
            <a:r>
              <a:rPr lang="hr-HR" dirty="0"/>
              <a:t> arhitektura?</a:t>
            </a:r>
          </a:p>
          <a:p>
            <a:pPr marL="571500" indent="-457200">
              <a:buFont typeface="+mj-lt"/>
              <a:buAutoNum type="arabicPeriod"/>
            </a:pPr>
            <a:r>
              <a:rPr lang="hr-HR" dirty="0"/>
              <a:t>Nabroji ključne komponente računala. </a:t>
            </a:r>
          </a:p>
          <a:p>
            <a:pPr marL="571500" indent="-457200">
              <a:buFont typeface="+mj-lt"/>
              <a:buAutoNum type="arabicPeriod"/>
            </a:pPr>
            <a:r>
              <a:rPr lang="hr-HR" dirty="0"/>
              <a:t>Koliko 1 GB ima MB? Koliko 1 </a:t>
            </a:r>
            <a:r>
              <a:rPr lang="hr-HR" dirty="0" err="1"/>
              <a:t>GiB</a:t>
            </a:r>
            <a:r>
              <a:rPr lang="hr-HR" dirty="0"/>
              <a:t> ima </a:t>
            </a:r>
            <a:r>
              <a:rPr lang="hr-HR" dirty="0" err="1"/>
              <a:t>MiB</a:t>
            </a:r>
            <a:r>
              <a:rPr lang="hr-HR" dirty="0"/>
              <a:t>?</a:t>
            </a:r>
          </a:p>
          <a:p>
            <a:pPr marL="571500" indent="-457200">
              <a:buFont typeface="+mj-lt"/>
              <a:buAutoNum type="arabicPeriod"/>
            </a:pPr>
            <a:r>
              <a:rPr lang="hr-HR" dirty="0"/>
              <a:t>Opiši uloge upravljačke jedinice u procesoru. </a:t>
            </a:r>
          </a:p>
          <a:p>
            <a:pPr marL="571500" indent="-457200">
              <a:buFont typeface="+mj-lt"/>
              <a:buAutoNum type="arabicPeriod"/>
            </a:pPr>
            <a:r>
              <a:rPr lang="hr-HR" dirty="0"/>
              <a:t>Koja se komponenta procesora bavi matematičkim i logičkim operacijama? </a:t>
            </a:r>
          </a:p>
          <a:p>
            <a:pPr marL="571500" indent="-457200">
              <a:buFont typeface="+mj-lt"/>
              <a:buAutoNum type="arabicPeriod"/>
            </a:pPr>
            <a:r>
              <a:rPr lang="hr-HR" dirty="0"/>
              <a:t>Ako stisnemo slovo na tipkovnici računala, je li to ulazni ili izlazni podatak? </a:t>
            </a:r>
          </a:p>
          <a:p>
            <a:pPr marL="571500" indent="-457200">
              <a:buFont typeface="+mj-lt"/>
              <a:buAutoNum type="arabicPeriod"/>
            </a:pPr>
            <a:r>
              <a:rPr lang="hr-HR" dirty="0"/>
              <a:t>Čemu služe sabirnice? </a:t>
            </a:r>
          </a:p>
          <a:p>
            <a:pPr marL="571500" indent="-457200">
              <a:buFont typeface="+mj-lt"/>
              <a:buAutoNum type="arabicPeriod"/>
            </a:pPr>
            <a:r>
              <a:rPr lang="hr-HR" dirty="0"/>
              <a:t>Kako vrsta procesora i količina memorije utječu na značajke računala? 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de-DE"/>
              <a:t>1.1. Sklopovlje (hardware) – von Neuman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10341776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09766" y="236357"/>
            <a:ext cx="8234234" cy="1443466"/>
          </a:xfrm>
        </p:spPr>
        <p:txBody>
          <a:bodyPr/>
          <a:lstStyle/>
          <a:p>
            <a:r>
              <a:rPr lang="hr-HR" sz="4000" dirty="0"/>
              <a:t>von NEUMANNOVA ARHITEKTURA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15616" y="2056170"/>
            <a:ext cx="7920880" cy="445282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hr-HR" dirty="0"/>
              <a:t>Prema</a:t>
            </a:r>
            <a:r>
              <a:rPr lang="hr-HR" b="1" dirty="0"/>
              <a:t> von </a:t>
            </a:r>
            <a:r>
              <a:rPr lang="hr-HR" b="1" dirty="0" err="1"/>
              <a:t>Neumannovoj</a:t>
            </a:r>
            <a:r>
              <a:rPr lang="hr-HR" b="1" dirty="0"/>
              <a:t> arhitekturi, </a:t>
            </a:r>
            <a:r>
              <a:rPr lang="hr-HR" dirty="0"/>
              <a:t>računalo se sastoji od:</a:t>
            </a:r>
            <a:br>
              <a:rPr lang="hr-HR" dirty="0"/>
            </a:br>
            <a:endParaRPr lang="hr-HR" i="1" dirty="0"/>
          </a:p>
          <a:p>
            <a:r>
              <a:rPr lang="hr-HR" b="1" i="1" dirty="0"/>
              <a:t>Memorije </a:t>
            </a:r>
            <a:r>
              <a:rPr lang="hr-HR" sz="1800" dirty="0"/>
              <a:t>(</a:t>
            </a:r>
            <a:r>
              <a:rPr lang="hr-HR" sz="1800" i="1" dirty="0" err="1"/>
              <a:t>memory</a:t>
            </a:r>
            <a:r>
              <a:rPr lang="hr-HR" sz="1800" i="1" dirty="0"/>
              <a:t> </a:t>
            </a:r>
            <a:r>
              <a:rPr lang="hr-HR" sz="1800" i="1" dirty="0" err="1"/>
              <a:t>unit</a:t>
            </a:r>
            <a:r>
              <a:rPr lang="hr-HR" sz="1800" dirty="0"/>
              <a:t>) </a:t>
            </a:r>
          </a:p>
          <a:p>
            <a:r>
              <a:rPr lang="hr-HR" b="1" i="1" dirty="0"/>
              <a:t>Aritmetičko-logičke jedinice </a:t>
            </a:r>
            <a:r>
              <a:rPr lang="hr-HR" sz="1800" dirty="0"/>
              <a:t>(ALU, </a:t>
            </a:r>
            <a:r>
              <a:rPr lang="hr-HR" sz="1800" i="1" dirty="0" err="1"/>
              <a:t>arithmetic-logic</a:t>
            </a:r>
            <a:r>
              <a:rPr lang="hr-HR" sz="1800" i="1" dirty="0"/>
              <a:t> </a:t>
            </a:r>
            <a:r>
              <a:rPr lang="hr-HR" sz="1800" i="1" dirty="0" err="1"/>
              <a:t>unit</a:t>
            </a:r>
            <a:r>
              <a:rPr lang="hr-HR" sz="1800" dirty="0"/>
              <a:t>) </a:t>
            </a:r>
          </a:p>
          <a:p>
            <a:r>
              <a:rPr lang="hr-HR" b="1" i="1" dirty="0"/>
              <a:t>Upravljačke jedinice </a:t>
            </a:r>
            <a:r>
              <a:rPr lang="hr-HR" sz="1800" dirty="0"/>
              <a:t>(</a:t>
            </a:r>
            <a:r>
              <a:rPr lang="hr-HR" sz="1800" i="1" dirty="0" err="1"/>
              <a:t>control</a:t>
            </a:r>
            <a:r>
              <a:rPr lang="hr-HR" sz="1800" i="1" dirty="0"/>
              <a:t> </a:t>
            </a:r>
            <a:r>
              <a:rPr lang="hr-HR" sz="1800" i="1" dirty="0" err="1"/>
              <a:t>unit</a:t>
            </a:r>
            <a:r>
              <a:rPr lang="hr-HR" sz="1800" dirty="0"/>
              <a:t>) </a:t>
            </a:r>
            <a:endParaRPr lang="hr-HR" sz="2000" dirty="0"/>
          </a:p>
          <a:p>
            <a:r>
              <a:rPr lang="hr-HR" b="1" i="1" dirty="0"/>
              <a:t>Ulaznih i izlaznih uređaja </a:t>
            </a:r>
            <a:r>
              <a:rPr lang="hr-HR" sz="1800" dirty="0"/>
              <a:t>(</a:t>
            </a:r>
            <a:r>
              <a:rPr lang="hr-HR" sz="1800" i="1" dirty="0"/>
              <a:t>input </a:t>
            </a:r>
            <a:r>
              <a:rPr lang="hr-HR" sz="1800" i="1" dirty="0" err="1"/>
              <a:t>devices</a:t>
            </a:r>
            <a:r>
              <a:rPr lang="hr-HR" sz="1800" i="1" dirty="0"/>
              <a:t>, output </a:t>
            </a:r>
            <a:r>
              <a:rPr lang="hr-HR" sz="1800" i="1" dirty="0" err="1"/>
              <a:t>devices</a:t>
            </a:r>
            <a:r>
              <a:rPr lang="hr-HR" sz="1800" dirty="0"/>
              <a:t>)</a:t>
            </a:r>
            <a:endParaRPr lang="hr-HR" sz="2000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de-DE"/>
              <a:t>1.1. Sklopovlje (hardware) – von Neuman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24805640"/>
      </p:ext>
    </p:extLst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e-DE"/>
              <a:t>1.1. Sklopovlje (hardware) – von Neuman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332656"/>
            <a:ext cx="8100393" cy="564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266387"/>
      </p:ext>
    </p:extLst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MEMORIJA (RAM)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1" b="14630"/>
          <a:stretch/>
        </p:blipFill>
        <p:spPr>
          <a:xfrm rot="20853919">
            <a:off x="5231502" y="4462370"/>
            <a:ext cx="3802528" cy="1560696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35596" y="1628800"/>
            <a:ext cx="8172908" cy="4464496"/>
          </a:xfrm>
        </p:spPr>
        <p:txBody>
          <a:bodyPr>
            <a:normAutofit/>
          </a:bodyPr>
          <a:lstStyle/>
          <a:p>
            <a:r>
              <a:rPr lang="hr-HR" b="1" dirty="0"/>
              <a:t>RAM</a:t>
            </a:r>
            <a:r>
              <a:rPr lang="hr-HR" dirty="0"/>
              <a:t> memorija koristi se kao </a:t>
            </a:r>
            <a:r>
              <a:rPr lang="hr-HR" b="1" dirty="0"/>
              <a:t>privremeni spremnik </a:t>
            </a:r>
            <a:r>
              <a:rPr lang="hr-HR" dirty="0"/>
              <a:t>za</a:t>
            </a:r>
            <a:r>
              <a:rPr lang="hr-HR" b="1" dirty="0"/>
              <a:t> </a:t>
            </a:r>
            <a:r>
              <a:rPr lang="hr-HR" dirty="0"/>
              <a:t>programe i podatke. </a:t>
            </a:r>
          </a:p>
          <a:p>
            <a:r>
              <a:rPr lang="hr-HR" dirty="0"/>
              <a:t>Sve što procesor pohrani na </a:t>
            </a:r>
            <a:r>
              <a:rPr lang="hr-HR" b="1" dirty="0"/>
              <a:t>RAM</a:t>
            </a:r>
            <a:r>
              <a:rPr lang="hr-HR" dirty="0"/>
              <a:t> briše se automatski kad se računalo ugasi.</a:t>
            </a:r>
          </a:p>
          <a:p>
            <a:r>
              <a:rPr lang="hr-HR" b="1" dirty="0"/>
              <a:t>RAM </a:t>
            </a:r>
            <a:r>
              <a:rPr lang="hr-HR" dirty="0"/>
              <a:t>memoriju izravno koristi </a:t>
            </a:r>
            <a:r>
              <a:rPr lang="hr-HR" b="1" dirty="0"/>
              <a:t>CPU.</a:t>
            </a:r>
          </a:p>
          <a:p>
            <a:pPr marL="114300" indent="0">
              <a:buNone/>
            </a:pPr>
            <a:endParaRPr lang="hr-HR" b="1" dirty="0"/>
          </a:p>
          <a:p>
            <a:pPr marL="114300" indent="0">
              <a:buNone/>
            </a:pPr>
            <a:r>
              <a:rPr lang="hr-HR" dirty="0"/>
              <a:t>Najvažnije značajke RAM memorije su:</a:t>
            </a:r>
          </a:p>
          <a:p>
            <a:r>
              <a:rPr lang="hr-HR" b="1" dirty="0"/>
              <a:t>kapacitet</a:t>
            </a:r>
            <a:r>
              <a:rPr lang="hr-HR" dirty="0"/>
              <a:t> (npr. 16 </a:t>
            </a:r>
            <a:r>
              <a:rPr lang="hr-HR" b="1" dirty="0"/>
              <a:t>GB</a:t>
            </a:r>
            <a:r>
              <a:rPr lang="hr-HR" dirty="0"/>
              <a:t>), </a:t>
            </a:r>
          </a:p>
          <a:p>
            <a:r>
              <a:rPr lang="hr-HR" b="1" dirty="0"/>
              <a:t>vrsta</a:t>
            </a:r>
            <a:r>
              <a:rPr lang="hr-HR" dirty="0"/>
              <a:t> (npr. </a:t>
            </a:r>
            <a:r>
              <a:rPr lang="hr-HR" b="1" dirty="0"/>
              <a:t>DDR3</a:t>
            </a:r>
            <a:r>
              <a:rPr lang="hr-HR" dirty="0"/>
              <a:t>, ili </a:t>
            </a:r>
            <a:r>
              <a:rPr lang="hr-HR" b="1" dirty="0"/>
              <a:t>DDR4</a:t>
            </a:r>
            <a:r>
              <a:rPr lang="hr-HR" dirty="0"/>
              <a:t>), </a:t>
            </a:r>
          </a:p>
          <a:p>
            <a:r>
              <a:rPr lang="hr-HR" b="1" dirty="0"/>
              <a:t>brzina</a:t>
            </a:r>
            <a:r>
              <a:rPr lang="hr-HR" dirty="0"/>
              <a:t> (npr. 2133 </a:t>
            </a:r>
            <a:r>
              <a:rPr lang="hr-HR" b="1" dirty="0"/>
              <a:t>MHz</a:t>
            </a:r>
            <a:r>
              <a:rPr lang="hr-HR" dirty="0"/>
              <a:t>)</a:t>
            </a:r>
          </a:p>
          <a:p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de-DE"/>
              <a:t>1.1. Sklopovlje (hardware) – von Neuman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54509785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PROCESOR (CPU) 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t="9050" r="12201" b="11151"/>
          <a:stretch/>
        </p:blipFill>
        <p:spPr>
          <a:xfrm>
            <a:off x="6012160" y="3501008"/>
            <a:ext cx="3060340" cy="2448272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35596" y="1628800"/>
            <a:ext cx="7992888" cy="4812866"/>
          </a:xfrm>
        </p:spPr>
        <p:txBody>
          <a:bodyPr>
            <a:normAutofit/>
          </a:bodyPr>
          <a:lstStyle/>
          <a:p>
            <a:r>
              <a:rPr lang="hr-HR" b="1" dirty="0"/>
              <a:t>Procesor </a:t>
            </a:r>
            <a:r>
              <a:rPr lang="hr-HR" dirty="0"/>
              <a:t>je „mozak” računala. </a:t>
            </a:r>
          </a:p>
          <a:p>
            <a:r>
              <a:rPr lang="hr-HR" dirty="0"/>
              <a:t>To je složena elektronička komponenta koja izvršava instrukcije računalnoga programa tako da izvodi aritmetičke, logičke, upravljačke i ulazno-izlazne operacije.</a:t>
            </a:r>
            <a:br>
              <a:rPr lang="hr-HR" dirty="0"/>
            </a:br>
            <a:r>
              <a:rPr lang="hr-HR" dirty="0"/>
              <a:t> </a:t>
            </a:r>
          </a:p>
          <a:p>
            <a:pPr marL="114300" indent="0">
              <a:buNone/>
            </a:pPr>
            <a:r>
              <a:rPr lang="hr-HR" dirty="0"/>
              <a:t>Procesor se sastoji od:</a:t>
            </a:r>
          </a:p>
          <a:p>
            <a:r>
              <a:rPr lang="hr-HR" b="1" dirty="0"/>
              <a:t>upravljačke jedinice</a:t>
            </a:r>
            <a:endParaRPr lang="hr-HR" dirty="0"/>
          </a:p>
          <a:p>
            <a:r>
              <a:rPr lang="hr-HR" b="1" dirty="0"/>
              <a:t>aritmetičko-logičke jedinice </a:t>
            </a:r>
            <a:r>
              <a:rPr lang="hr-HR" dirty="0"/>
              <a:t>i </a:t>
            </a:r>
          </a:p>
          <a:p>
            <a:r>
              <a:rPr lang="hr-HR" b="1" dirty="0"/>
              <a:t>registara 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de-DE"/>
              <a:t>1.1. Sklopovlje (hardware) – von Neuman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66833"/>
      </p:ext>
    </p:extLst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09767" y="236358"/>
            <a:ext cx="8102396" cy="1080000"/>
          </a:xfrm>
        </p:spPr>
        <p:txBody>
          <a:bodyPr/>
          <a:lstStyle/>
          <a:p>
            <a:r>
              <a:rPr lang="hr-HR" dirty="0"/>
              <a:t>ZNAČAJKE PROCESORA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35596" y="1988840"/>
            <a:ext cx="8316924" cy="4452826"/>
          </a:xfrm>
        </p:spPr>
        <p:txBody>
          <a:bodyPr>
            <a:normAutofit/>
          </a:bodyPr>
          <a:lstStyle/>
          <a:p>
            <a:r>
              <a:rPr lang="hr-HR" b="1" dirty="0"/>
              <a:t>brzina</a:t>
            </a:r>
            <a:r>
              <a:rPr lang="hr-HR" dirty="0"/>
              <a:t> (npr. 3.6 GHz) </a:t>
            </a:r>
          </a:p>
          <a:p>
            <a:r>
              <a:rPr lang="hr-HR" b="1" dirty="0"/>
              <a:t>broj jezgri </a:t>
            </a:r>
            <a:r>
              <a:rPr lang="hr-HR" dirty="0"/>
              <a:t>(npr. 6) – jezgre su neovisne procesne jedinice ugrađene unutar jednog fizičkog procesora.</a:t>
            </a:r>
          </a:p>
          <a:p>
            <a:r>
              <a:rPr lang="hr-HR" b="1" dirty="0"/>
              <a:t>vrsta podnožja </a:t>
            </a:r>
            <a:r>
              <a:rPr lang="hr-HR" dirty="0"/>
              <a:t>(</a:t>
            </a:r>
            <a:r>
              <a:rPr lang="hr-HR" i="1" dirty="0" err="1"/>
              <a:t>socket</a:t>
            </a:r>
            <a:r>
              <a:rPr lang="hr-HR" dirty="0"/>
              <a:t>) na koje se procesor može pričvrstiti na matičnoj ploči</a:t>
            </a:r>
            <a:endParaRPr lang="hr-HR" sz="2200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de-DE"/>
              <a:t>1.1. Sklopovlje (hardware) – von Neuman</a:t>
            </a: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3901914"/>
            <a:ext cx="364807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0727"/>
      </p:ext>
    </p:extLst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09766" y="236358"/>
            <a:ext cx="8015347" cy="1248426"/>
          </a:xfrm>
        </p:spPr>
        <p:txBody>
          <a:bodyPr/>
          <a:lstStyle/>
          <a:p>
            <a:r>
              <a:rPr lang="hr-HR" dirty="0"/>
              <a:t>UPRAVLJAČKA JEDINICA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35596" y="1988840"/>
            <a:ext cx="8208404" cy="4452826"/>
          </a:xfrm>
        </p:spPr>
        <p:txBody>
          <a:bodyPr/>
          <a:lstStyle/>
          <a:p>
            <a:r>
              <a:rPr lang="hr-HR" dirty="0"/>
              <a:t>upravlja sadržajem memorije: </a:t>
            </a:r>
          </a:p>
          <a:p>
            <a:pPr lvl="1"/>
            <a:r>
              <a:rPr lang="hr-HR" dirty="0"/>
              <a:t>stavlja podatke (ili programe) u </a:t>
            </a:r>
            <a:r>
              <a:rPr lang="hr-HR" b="1" dirty="0"/>
              <a:t>memoriju</a:t>
            </a:r>
            <a:r>
              <a:rPr lang="hr-HR" dirty="0"/>
              <a:t> ili </a:t>
            </a:r>
          </a:p>
          <a:p>
            <a:pPr lvl="1"/>
            <a:r>
              <a:rPr lang="hr-HR" dirty="0"/>
              <a:t>ih izbacuje iz memorije. </a:t>
            </a:r>
            <a:br>
              <a:rPr lang="hr-HR" dirty="0"/>
            </a:br>
            <a:endParaRPr lang="hr-HR" dirty="0"/>
          </a:p>
          <a:p>
            <a:r>
              <a:rPr lang="hr-HR" dirty="0"/>
              <a:t>brine o izvršavanju programskih instrukcija odnosno operacija koje obavlja </a:t>
            </a:r>
            <a:r>
              <a:rPr lang="hr-HR" b="1" dirty="0"/>
              <a:t>aritmetičko-logička jedinica. </a:t>
            </a:r>
          </a:p>
          <a:p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de-DE"/>
              <a:t>1.1. Sklopovlje (hardware) – von Neuman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86647433"/>
      </p:ext>
    </p:extLst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09766" y="236358"/>
            <a:ext cx="8015347" cy="1680474"/>
          </a:xfrm>
        </p:spPr>
        <p:txBody>
          <a:bodyPr/>
          <a:lstStyle/>
          <a:p>
            <a:r>
              <a:rPr lang="hr-HR" sz="4400" dirty="0"/>
              <a:t>ARITMETIČKO-LOGIČKA JEDINICA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35596" y="2348880"/>
            <a:ext cx="8316924" cy="4092786"/>
          </a:xfrm>
        </p:spPr>
        <p:txBody>
          <a:bodyPr/>
          <a:lstStyle/>
          <a:p>
            <a:pPr marL="114300" indent="0">
              <a:buNone/>
            </a:pPr>
            <a:r>
              <a:rPr lang="hr-HR" b="1" dirty="0"/>
              <a:t>Aritmetičko-logička jedinica </a:t>
            </a:r>
            <a:r>
              <a:rPr lang="hr-HR" dirty="0"/>
              <a:t>je zadužena za izvršavanje kalkulacija nad podatcima, obavljanje računskih i logičkih operacija: </a:t>
            </a:r>
          </a:p>
          <a:p>
            <a:r>
              <a:rPr lang="hr-HR" dirty="0"/>
              <a:t>zbrajanje, </a:t>
            </a:r>
          </a:p>
          <a:p>
            <a:r>
              <a:rPr lang="hr-HR" dirty="0"/>
              <a:t>oduzimanje, </a:t>
            </a:r>
          </a:p>
          <a:p>
            <a:r>
              <a:rPr lang="hr-HR" dirty="0"/>
              <a:t>dijeljenje, </a:t>
            </a:r>
          </a:p>
          <a:p>
            <a:r>
              <a:rPr lang="hr-HR" dirty="0"/>
              <a:t>množenje; ILI, I, NE itd. 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de-DE"/>
              <a:t>1.1. Sklopovlje (hardware) – von Neuman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5006" y="3573016"/>
            <a:ext cx="3410107" cy="258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200149"/>
      </p:ext>
    </p:extLst>
  </p:cSld>
  <p:clrMapOvr>
    <a:masterClrMapping/>
  </p:clrMapOvr>
  <p:transition spd="slow">
    <p:split orient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fa_osnove">
  <a:themeElements>
    <a:clrScheme name="Gomil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sjednost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Alfa_osnove</Template>
  <TotalTime>3914</TotalTime>
  <Words>874</Words>
  <Application>Microsoft Office PowerPoint</Application>
  <PresentationFormat>Prikaz na zaslonu (4:3)</PresentationFormat>
  <Paragraphs>108</Paragraphs>
  <Slides>20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5" baseType="lpstr">
      <vt:lpstr>Arial</vt:lpstr>
      <vt:lpstr>Calibri</vt:lpstr>
      <vt:lpstr>Fira Sans</vt:lpstr>
      <vt:lpstr>Tahoma</vt:lpstr>
      <vt:lpstr>Alfa_osnove</vt:lpstr>
      <vt:lpstr>1. RAČUNALNI SUSTAV </vt:lpstr>
      <vt:lpstr>STROJNA OPREMA ILI SKLOPOVLJE</vt:lpstr>
      <vt:lpstr>von NEUMANNOVA ARHITEKTURA</vt:lpstr>
      <vt:lpstr>PowerPoint prezentacija</vt:lpstr>
      <vt:lpstr>MEMORIJA (RAM)</vt:lpstr>
      <vt:lpstr>PROCESOR (CPU) </vt:lpstr>
      <vt:lpstr>ZNAČAJKE PROCESORA</vt:lpstr>
      <vt:lpstr>UPRAVLJAČKA JEDINICA</vt:lpstr>
      <vt:lpstr>ARITMETIČKO-LOGIČKA JEDINICA</vt:lpstr>
      <vt:lpstr>REGISTRI</vt:lpstr>
      <vt:lpstr>PowerPoint prezentacija</vt:lpstr>
      <vt:lpstr>ULAZNI UREĐAJI </vt:lpstr>
      <vt:lpstr>PowerPoint prezentacija</vt:lpstr>
      <vt:lpstr>IZLAZNI UREĐAJI</vt:lpstr>
      <vt:lpstr>SABIRNICE</vt:lpstr>
      <vt:lpstr>USB</vt:lpstr>
      <vt:lpstr>PowerPoint prezentacija</vt:lpstr>
      <vt:lpstr>SAŽETAK</vt:lpstr>
      <vt:lpstr>SAŽETAK</vt:lpstr>
      <vt:lpstr>PONAVLJANJE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Bit</dc:title>
  <dc:creator>Daniela</dc:creator>
  <cp:lastModifiedBy>Ivica Podhradski</cp:lastModifiedBy>
  <cp:revision>203</cp:revision>
  <dcterms:created xsi:type="dcterms:W3CDTF">2013-04-15T10:22:21Z</dcterms:created>
  <dcterms:modified xsi:type="dcterms:W3CDTF">2019-09-30T20:15:44Z</dcterms:modified>
</cp:coreProperties>
</file>